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94" r:id="rId2"/>
    <p:sldId id="257" r:id="rId3"/>
    <p:sldId id="258" r:id="rId4"/>
    <p:sldId id="298" r:id="rId5"/>
    <p:sldId id="299" r:id="rId6"/>
    <p:sldId id="262" r:id="rId7"/>
    <p:sldId id="259" r:id="rId8"/>
    <p:sldId id="260" r:id="rId9"/>
    <p:sldId id="261" r:id="rId10"/>
    <p:sldId id="263" r:id="rId11"/>
    <p:sldId id="264" r:id="rId12"/>
    <p:sldId id="265" r:id="rId13"/>
    <p:sldId id="292" r:id="rId14"/>
    <p:sldId id="266" r:id="rId15"/>
    <p:sldId id="271" r:id="rId16"/>
    <p:sldId id="272" r:id="rId17"/>
    <p:sldId id="273" r:id="rId18"/>
    <p:sldId id="274" r:id="rId19"/>
    <p:sldId id="275" r:id="rId20"/>
    <p:sldId id="276" r:id="rId21"/>
    <p:sldId id="284" r:id="rId22"/>
    <p:sldId id="277" r:id="rId23"/>
    <p:sldId id="285" r:id="rId24"/>
    <p:sldId id="278" r:id="rId25"/>
    <p:sldId id="286" r:id="rId26"/>
    <p:sldId id="279" r:id="rId27"/>
    <p:sldId id="280" r:id="rId28"/>
    <p:sldId id="267" r:id="rId29"/>
    <p:sldId id="291" r:id="rId30"/>
    <p:sldId id="269" r:id="rId31"/>
    <p:sldId id="270" r:id="rId32"/>
    <p:sldId id="293" r:id="rId33"/>
    <p:sldId id="268" r:id="rId34"/>
    <p:sldId id="295" r:id="rId35"/>
    <p:sldId id="282" r:id="rId36"/>
    <p:sldId id="283" r:id="rId37"/>
    <p:sldId id="290" r:id="rId38"/>
    <p:sldId id="287" r:id="rId39"/>
    <p:sldId id="288" r:id="rId40"/>
    <p:sldId id="289" r:id="rId41"/>
    <p:sldId id="29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312E"/>
    <a:srgbClr val="94432E"/>
    <a:srgbClr val="F7F299"/>
    <a:srgbClr val="7A302F"/>
    <a:srgbClr val="93312E"/>
    <a:srgbClr val="94442E"/>
    <a:srgbClr val="9A502F"/>
    <a:srgbClr val="9531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65" autoAdjust="0"/>
    <p:restoredTop sz="89655" autoAdjust="0"/>
  </p:normalViewPr>
  <p:slideViewPr>
    <p:cSldViewPr snapToGrid="0">
      <p:cViewPr>
        <p:scale>
          <a:sx n="75" d="100"/>
          <a:sy n="75" d="100"/>
        </p:scale>
        <p:origin x="366"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6F4B5B-B612-4C38-A37E-B4DA8DCE42AB}" type="datetimeFigureOut">
              <a:rPr lang="en-US" smtClean="0"/>
              <a:t>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6F55E5-B5E1-4032-A362-C48BCA3015F4}" type="slidenum">
              <a:rPr lang="en-US" smtClean="0"/>
              <a:t>‹#›</a:t>
            </a:fld>
            <a:endParaRPr lang="en-US"/>
          </a:p>
        </p:txBody>
      </p:sp>
    </p:spTree>
    <p:extLst>
      <p:ext uri="{BB962C8B-B14F-4D97-AF65-F5344CB8AC3E}">
        <p14:creationId xmlns:p14="http://schemas.microsoft.com/office/powerpoint/2010/main" val="3171349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highly recommended to use this beautiful tool to get the data from anywhere on the web. it's very easy to use, no coding knowledge is required</a:t>
            </a:r>
          </a:p>
        </p:txBody>
      </p:sp>
      <p:sp>
        <p:nvSpPr>
          <p:cNvPr id="4" name="Slide Number Placeholder 3"/>
          <p:cNvSpPr>
            <a:spLocks noGrp="1"/>
          </p:cNvSpPr>
          <p:nvPr>
            <p:ph type="sldNum" sz="quarter" idx="5"/>
          </p:nvPr>
        </p:nvSpPr>
        <p:spPr/>
        <p:txBody>
          <a:bodyPr/>
          <a:lstStyle/>
          <a:p>
            <a:fld id="{586F55E5-B5E1-4032-A362-C48BCA3015F4}" type="slidenum">
              <a:rPr lang="en-US" smtClean="0"/>
              <a:t>2</a:t>
            </a:fld>
            <a:endParaRPr lang="en-US"/>
          </a:p>
        </p:txBody>
      </p:sp>
    </p:spTree>
    <p:extLst>
      <p:ext uri="{BB962C8B-B14F-4D97-AF65-F5344CB8AC3E}">
        <p14:creationId xmlns:p14="http://schemas.microsoft.com/office/powerpoint/2010/main" val="4294435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sns.countplot</a:t>
            </a:r>
            <a:r>
              <a:rPr lang="en-US" dirty="0"/>
              <a:t>()</a:t>
            </a:r>
            <a:r>
              <a:rPr lang="en-US" b="0" i="0" dirty="0">
                <a:solidFill>
                  <a:srgbClr val="D1D5DB"/>
                </a:solidFill>
                <a:effectLst/>
                <a:latin typeface="Söhne"/>
              </a:rPr>
              <a:t> is a function in the seaborn library (</a:t>
            </a:r>
            <a:r>
              <a:rPr lang="en-US" b="0" i="0" dirty="0" err="1">
                <a:solidFill>
                  <a:srgbClr val="D1D5DB"/>
                </a:solidFill>
                <a:effectLst/>
                <a:latin typeface="Söhne"/>
              </a:rPr>
              <a:t>sns</a:t>
            </a:r>
            <a:r>
              <a:rPr lang="en-US" b="0" i="0" dirty="0">
                <a:solidFill>
                  <a:srgbClr val="D1D5DB"/>
                </a:solidFill>
                <a:effectLst/>
                <a:latin typeface="Söhne"/>
              </a:rPr>
              <a:t>) that is used to create a bar plot that shows the count of occurrences for each category in a categorical variable. It is useful for visualizing the distribution of a categorical variable.</a:t>
            </a:r>
            <a:endParaRPr lang="en-US" dirty="0"/>
          </a:p>
        </p:txBody>
      </p:sp>
      <p:sp>
        <p:nvSpPr>
          <p:cNvPr id="4" name="Slide Number Placeholder 3"/>
          <p:cNvSpPr>
            <a:spLocks noGrp="1"/>
          </p:cNvSpPr>
          <p:nvPr>
            <p:ph type="sldNum" sz="quarter" idx="5"/>
          </p:nvPr>
        </p:nvSpPr>
        <p:spPr/>
        <p:txBody>
          <a:bodyPr/>
          <a:lstStyle/>
          <a:p>
            <a:fld id="{586F55E5-B5E1-4032-A362-C48BCA3015F4}" type="slidenum">
              <a:rPr lang="en-US" smtClean="0"/>
              <a:t>19</a:t>
            </a:fld>
            <a:endParaRPr lang="en-US"/>
          </a:p>
        </p:txBody>
      </p:sp>
    </p:spTree>
    <p:extLst>
      <p:ext uri="{BB962C8B-B14F-4D97-AF65-F5344CB8AC3E}">
        <p14:creationId xmlns:p14="http://schemas.microsoft.com/office/powerpoint/2010/main" val="3731866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Compatibility</a:t>
            </a:r>
          </a:p>
          <a:p>
            <a:r>
              <a:rPr lang="en-US" dirty="0"/>
              <a:t>far ahead</a:t>
            </a:r>
          </a:p>
        </p:txBody>
      </p:sp>
      <p:sp>
        <p:nvSpPr>
          <p:cNvPr id="4" name="Slide Number Placeholder 3"/>
          <p:cNvSpPr>
            <a:spLocks noGrp="1"/>
          </p:cNvSpPr>
          <p:nvPr>
            <p:ph type="sldNum" sz="quarter" idx="5"/>
          </p:nvPr>
        </p:nvSpPr>
        <p:spPr/>
        <p:txBody>
          <a:bodyPr/>
          <a:lstStyle/>
          <a:p>
            <a:fld id="{586F55E5-B5E1-4032-A362-C48BCA3015F4}" type="slidenum">
              <a:rPr lang="en-US" smtClean="0"/>
              <a:t>24</a:t>
            </a:fld>
            <a:endParaRPr lang="en-US"/>
          </a:p>
        </p:txBody>
      </p:sp>
    </p:spTree>
    <p:extLst>
      <p:ext uri="{BB962C8B-B14F-4D97-AF65-F5344CB8AC3E}">
        <p14:creationId xmlns:p14="http://schemas.microsoft.com/office/powerpoint/2010/main" val="2587215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F55E5-B5E1-4032-A362-C48BCA3015F4}" type="slidenum">
              <a:rPr lang="en-US" smtClean="0"/>
              <a:t>3</a:t>
            </a:fld>
            <a:endParaRPr lang="en-US"/>
          </a:p>
        </p:txBody>
      </p:sp>
    </p:spTree>
    <p:extLst>
      <p:ext uri="{BB962C8B-B14F-4D97-AF65-F5344CB8AC3E}">
        <p14:creationId xmlns:p14="http://schemas.microsoft.com/office/powerpoint/2010/main" val="743063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Libraries for data </a:t>
            </a:r>
            <a:r>
              <a:rPr lang="en-US" dirty="0" err="1"/>
              <a:t>visualtion</a:t>
            </a:r>
            <a:r>
              <a:rPr lang="en-US" dirty="0"/>
              <a:t> ; Comma Separated Values </a:t>
            </a:r>
            <a:r>
              <a:rPr lang="en-US" b="0" i="0" dirty="0">
                <a:solidFill>
                  <a:srgbClr val="D1D5DB"/>
                </a:solidFill>
                <a:effectLst/>
                <a:latin typeface="Söhne"/>
              </a:rPr>
              <a:t>and convert it into a Pandas </a:t>
            </a:r>
            <a:r>
              <a:rPr lang="en-US" b="0" i="0" dirty="0" err="1">
                <a:solidFill>
                  <a:srgbClr val="D1D5DB"/>
                </a:solidFill>
                <a:effectLst/>
                <a:latin typeface="Söhne"/>
              </a:rPr>
              <a:t>DataFrame</a:t>
            </a:r>
            <a:r>
              <a:rPr lang="en-US" b="0" i="0" dirty="0">
                <a:solidFill>
                  <a:srgbClr val="D1D5DB"/>
                </a:solidFill>
                <a:effectLst/>
                <a:latin typeface="Söhne"/>
              </a:rPr>
              <a:t>.</a:t>
            </a:r>
            <a:endParaRPr lang="en-US" dirty="0"/>
          </a:p>
        </p:txBody>
      </p:sp>
      <p:sp>
        <p:nvSpPr>
          <p:cNvPr id="4" name="Slide Number Placeholder 3"/>
          <p:cNvSpPr>
            <a:spLocks noGrp="1"/>
          </p:cNvSpPr>
          <p:nvPr>
            <p:ph type="sldNum" sz="quarter" idx="5"/>
          </p:nvPr>
        </p:nvSpPr>
        <p:spPr/>
        <p:txBody>
          <a:bodyPr/>
          <a:lstStyle/>
          <a:p>
            <a:fld id="{586F55E5-B5E1-4032-A362-C48BCA3015F4}" type="slidenum">
              <a:rPr lang="en-US" smtClean="0"/>
              <a:t>5</a:t>
            </a:fld>
            <a:endParaRPr lang="en-US"/>
          </a:p>
        </p:txBody>
      </p:sp>
    </p:spTree>
    <p:extLst>
      <p:ext uri="{BB962C8B-B14F-4D97-AF65-F5344CB8AC3E}">
        <p14:creationId xmlns:p14="http://schemas.microsoft.com/office/powerpoint/2010/main" val="3944316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as well as the presence of possible outliers.</a:t>
            </a:r>
            <a:endParaRPr lang="en-US" dirty="0"/>
          </a:p>
        </p:txBody>
      </p:sp>
      <p:sp>
        <p:nvSpPr>
          <p:cNvPr id="4" name="Slide Number Placeholder 3"/>
          <p:cNvSpPr>
            <a:spLocks noGrp="1"/>
          </p:cNvSpPr>
          <p:nvPr>
            <p:ph type="sldNum" sz="quarter" idx="5"/>
          </p:nvPr>
        </p:nvSpPr>
        <p:spPr/>
        <p:txBody>
          <a:bodyPr/>
          <a:lstStyle/>
          <a:p>
            <a:fld id="{586F55E5-B5E1-4032-A362-C48BCA3015F4}" type="slidenum">
              <a:rPr lang="en-US" smtClean="0"/>
              <a:t>9</a:t>
            </a:fld>
            <a:endParaRPr lang="en-US"/>
          </a:p>
        </p:txBody>
      </p:sp>
    </p:spTree>
    <p:extLst>
      <p:ext uri="{BB962C8B-B14F-4D97-AF65-F5344CB8AC3E}">
        <p14:creationId xmlns:p14="http://schemas.microsoft.com/office/powerpoint/2010/main" val="703027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EDA is to gain a better understanding of the data and identify potential issues or areas for further investigation.</a:t>
            </a:r>
            <a:endParaRPr lang="en-US" dirty="0"/>
          </a:p>
        </p:txBody>
      </p:sp>
      <p:sp>
        <p:nvSpPr>
          <p:cNvPr id="4" name="Slide Number Placeholder 3"/>
          <p:cNvSpPr>
            <a:spLocks noGrp="1"/>
          </p:cNvSpPr>
          <p:nvPr>
            <p:ph type="sldNum" sz="quarter" idx="5"/>
          </p:nvPr>
        </p:nvSpPr>
        <p:spPr/>
        <p:txBody>
          <a:bodyPr/>
          <a:lstStyle/>
          <a:p>
            <a:fld id="{586F55E5-B5E1-4032-A362-C48BCA3015F4}" type="slidenum">
              <a:rPr lang="en-US" smtClean="0"/>
              <a:t>10</a:t>
            </a:fld>
            <a:endParaRPr lang="en-US"/>
          </a:p>
        </p:txBody>
      </p:sp>
    </p:spTree>
    <p:extLst>
      <p:ext uri="{BB962C8B-B14F-4D97-AF65-F5344CB8AC3E}">
        <p14:creationId xmlns:p14="http://schemas.microsoft.com/office/powerpoint/2010/main" val="3802798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identifying missing values, visualizing missing data patterns, and imputing (filling in) missing values.</a:t>
            </a:r>
          </a:p>
          <a:p>
            <a:pPr algn="l">
              <a:buFont typeface="Arial" panose="020B0604020202020204" pitchFamily="34" charset="0"/>
              <a:buChar char="•"/>
            </a:pPr>
            <a:r>
              <a:rPr lang="en-US" b="0" i="0" dirty="0">
                <a:solidFill>
                  <a:srgbClr val="D1D5DB"/>
                </a:solidFill>
                <a:effectLst/>
                <a:latin typeface="Söhne"/>
              </a:rPr>
              <a:t>None</a:t>
            </a:r>
          </a:p>
          <a:p>
            <a:pPr algn="l">
              <a:buFont typeface="Arial" panose="020B0604020202020204" pitchFamily="34" charset="0"/>
              <a:buChar char="•"/>
            </a:pPr>
            <a:r>
              <a:rPr lang="en-US" b="0" i="0" dirty="0" err="1">
                <a:solidFill>
                  <a:srgbClr val="D1D5DB"/>
                </a:solidFill>
                <a:effectLst/>
                <a:latin typeface="Söhne"/>
              </a:rPr>
              <a:t>np.nan</a:t>
            </a:r>
            <a:r>
              <a:rPr lang="en-US" b="0" i="0" dirty="0">
                <a:solidFill>
                  <a:srgbClr val="D1D5DB"/>
                </a:solidFill>
                <a:effectLst/>
                <a:latin typeface="Söhne"/>
              </a:rPr>
              <a:t> (NumPy's representation of a missing value)</a:t>
            </a:r>
          </a:p>
          <a:p>
            <a:pPr algn="l">
              <a:buFont typeface="Arial" panose="020B0604020202020204" pitchFamily="34" charset="0"/>
              <a:buChar char="•"/>
            </a:pPr>
            <a:r>
              <a:rPr lang="en-US" b="0" i="0" dirty="0" err="1">
                <a:solidFill>
                  <a:srgbClr val="D1D5DB"/>
                </a:solidFill>
                <a:effectLst/>
                <a:latin typeface="Söhne"/>
              </a:rPr>
              <a:t>NaN</a:t>
            </a:r>
            <a:r>
              <a:rPr lang="en-US" b="0" i="0" dirty="0">
                <a:solidFill>
                  <a:srgbClr val="D1D5DB"/>
                </a:solidFill>
                <a:effectLst/>
                <a:latin typeface="Söhne"/>
              </a:rPr>
              <a:t> (Pandas' representation of a missing value)</a:t>
            </a:r>
          </a:p>
          <a:p>
            <a:pPr algn="l">
              <a:buFont typeface="Arial" panose="020B0604020202020204" pitchFamily="34" charset="0"/>
              <a:buChar char="•"/>
            </a:pPr>
            <a:r>
              <a:rPr lang="en-US" b="0" i="0" dirty="0">
                <a:solidFill>
                  <a:srgbClr val="D1D5DB"/>
                </a:solidFill>
                <a:effectLst/>
                <a:latin typeface="Söhne"/>
              </a:rPr>
              <a:t>'' (empty string)</a:t>
            </a:r>
          </a:p>
          <a:p>
            <a:pPr algn="l">
              <a:buFont typeface="Arial" panose="020B0604020202020204" pitchFamily="34" charset="0"/>
              <a:buChar char="•"/>
            </a:pPr>
            <a:r>
              <a:rPr lang="en-US" b="0" i="0" dirty="0">
                <a:solidFill>
                  <a:srgbClr val="D1D5DB"/>
                </a:solidFill>
                <a:effectLst/>
                <a:latin typeface="Söhne"/>
              </a:rPr>
              <a:t>[] (empty list)</a:t>
            </a:r>
          </a:p>
          <a:p>
            <a:pPr algn="l">
              <a:buFont typeface="Arial" panose="020B0604020202020204" pitchFamily="34" charset="0"/>
              <a:buChar char="•"/>
            </a:pPr>
            <a:r>
              <a:rPr lang="en-US" b="0" i="0" dirty="0">
                <a:solidFill>
                  <a:srgbClr val="D1D5DB"/>
                </a:solidFill>
                <a:effectLst/>
                <a:latin typeface="Söhne"/>
              </a:rPr>
              <a:t>{} (empty dictionary)</a:t>
            </a:r>
          </a:p>
        </p:txBody>
      </p:sp>
      <p:sp>
        <p:nvSpPr>
          <p:cNvPr id="4" name="Slide Number Placeholder 3"/>
          <p:cNvSpPr>
            <a:spLocks noGrp="1"/>
          </p:cNvSpPr>
          <p:nvPr>
            <p:ph type="sldNum" sz="quarter" idx="5"/>
          </p:nvPr>
        </p:nvSpPr>
        <p:spPr/>
        <p:txBody>
          <a:bodyPr/>
          <a:lstStyle/>
          <a:p>
            <a:fld id="{586F55E5-B5E1-4032-A362-C48BCA3015F4}" type="slidenum">
              <a:rPr lang="en-US" smtClean="0"/>
              <a:t>11</a:t>
            </a:fld>
            <a:endParaRPr lang="en-US"/>
          </a:p>
        </p:txBody>
      </p:sp>
    </p:spTree>
    <p:extLst>
      <p:ext uri="{BB962C8B-B14F-4D97-AF65-F5344CB8AC3E}">
        <p14:creationId xmlns:p14="http://schemas.microsoft.com/office/powerpoint/2010/main" val="1759206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the </a:t>
            </a:r>
            <a:r>
              <a:rPr lang="en-US" dirty="0"/>
              <a:t>keep</a:t>
            </a:r>
            <a:r>
              <a:rPr lang="en-US" b="0" i="0" dirty="0">
                <a:solidFill>
                  <a:srgbClr val="D1D5DB"/>
                </a:solidFill>
                <a:effectLst/>
                <a:latin typeface="Söhne"/>
              </a:rPr>
              <a:t> parameter is set to 'last', which means that when multiple duplicate rows are found, only the last duplicate row will be kept and the rest will be removed.</a:t>
            </a:r>
            <a:endParaRPr lang="en-US" dirty="0"/>
          </a:p>
        </p:txBody>
      </p:sp>
      <p:sp>
        <p:nvSpPr>
          <p:cNvPr id="4" name="Slide Number Placeholder 3"/>
          <p:cNvSpPr>
            <a:spLocks noGrp="1"/>
          </p:cNvSpPr>
          <p:nvPr>
            <p:ph type="sldNum" sz="quarter" idx="5"/>
          </p:nvPr>
        </p:nvSpPr>
        <p:spPr/>
        <p:txBody>
          <a:bodyPr/>
          <a:lstStyle/>
          <a:p>
            <a:fld id="{586F55E5-B5E1-4032-A362-C48BCA3015F4}" type="slidenum">
              <a:rPr lang="en-US" smtClean="0"/>
              <a:t>12</a:t>
            </a:fld>
            <a:endParaRPr lang="en-US"/>
          </a:p>
        </p:txBody>
      </p:sp>
    </p:spTree>
    <p:extLst>
      <p:ext uri="{BB962C8B-B14F-4D97-AF65-F5344CB8AC3E}">
        <p14:creationId xmlns:p14="http://schemas.microsoft.com/office/powerpoint/2010/main" val="1759746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of rows and columns in the </a:t>
            </a:r>
            <a:r>
              <a:rPr lang="en-US" dirty="0" err="1"/>
              <a:t>DataFrame</a:t>
            </a:r>
            <a:r>
              <a:rPr lang="en-US" dirty="0"/>
              <a:t>, the data types of each column, the number of missing </a:t>
            </a:r>
            <a:r>
              <a:rPr lang="en-US" dirty="0" err="1"/>
              <a:t>values,barplot</a:t>
            </a:r>
            <a:r>
              <a:rPr lang="en-US" dirty="0"/>
              <a:t>, Duplicate rows(show), Distinct, Total size in memory, Interactions, Correlations heatmap/table, summary statistics, and various visualizations of the data.</a:t>
            </a:r>
          </a:p>
        </p:txBody>
      </p:sp>
      <p:sp>
        <p:nvSpPr>
          <p:cNvPr id="4" name="Slide Number Placeholder 3"/>
          <p:cNvSpPr>
            <a:spLocks noGrp="1"/>
          </p:cNvSpPr>
          <p:nvPr>
            <p:ph type="sldNum" sz="quarter" idx="5"/>
          </p:nvPr>
        </p:nvSpPr>
        <p:spPr/>
        <p:txBody>
          <a:bodyPr/>
          <a:lstStyle/>
          <a:p>
            <a:fld id="{586F55E5-B5E1-4032-A362-C48BCA3015F4}" type="slidenum">
              <a:rPr lang="en-US" smtClean="0"/>
              <a:t>13</a:t>
            </a:fld>
            <a:endParaRPr lang="en-US"/>
          </a:p>
        </p:txBody>
      </p:sp>
    </p:spTree>
    <p:extLst>
      <p:ext uri="{BB962C8B-B14F-4D97-AF65-F5344CB8AC3E}">
        <p14:creationId xmlns:p14="http://schemas.microsoft.com/office/powerpoint/2010/main" val="1065201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Distplot</a:t>
            </a:r>
            <a:br>
              <a:rPr lang="en-US" dirty="0"/>
            </a:br>
            <a:r>
              <a:rPr lang="en-US" dirty="0"/>
              <a:t>creates a histogram and fits a KDE </a:t>
            </a:r>
            <a:r>
              <a:rPr lang="en-US" b="0" i="0" dirty="0">
                <a:solidFill>
                  <a:srgbClr val="D1D5DB"/>
                </a:solidFill>
                <a:effectLst/>
                <a:latin typeface="Söhne"/>
              </a:rPr>
              <a:t>kernel density estimation smoothed version of the histogram</a:t>
            </a:r>
            <a:endParaRPr lang="en-US" dirty="0"/>
          </a:p>
          <a:p>
            <a:r>
              <a:rPr lang="en-US" dirty="0"/>
              <a:t>Give a sense of the shape of the distribution symmetrical/skewed</a:t>
            </a:r>
          </a:p>
          <a:p>
            <a:r>
              <a:rPr lang="en-US" dirty="0"/>
              <a:t>Boxplot - </a:t>
            </a:r>
            <a:r>
              <a:rPr lang="en-US" b="0" i="0" dirty="0">
                <a:solidFill>
                  <a:srgbClr val="D1D5DB"/>
                </a:solidFill>
                <a:effectLst/>
                <a:latin typeface="Söhne"/>
              </a:rPr>
              <a:t>box-and-whisker </a:t>
            </a:r>
            <a:endParaRPr lang="en-US" dirty="0"/>
          </a:p>
          <a:p>
            <a:r>
              <a:rPr lang="en-US" dirty="0"/>
              <a:t>Determine how tightly data is grouped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Tell you the values of your outliers </a:t>
            </a:r>
          </a:p>
          <a:p>
            <a:r>
              <a:rPr lang="en-US" dirty="0" err="1"/>
              <a:t>Probplot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used to create a probability plot for a given set of data. A probability plot is a graphical method for easily visualize the distribution of your data and assessing whether a set of data is approximately normally distributed.</a:t>
            </a:r>
          </a:p>
          <a:p>
            <a:endParaRPr lang="en-US" dirty="0"/>
          </a:p>
        </p:txBody>
      </p:sp>
      <p:sp>
        <p:nvSpPr>
          <p:cNvPr id="4" name="Slide Number Placeholder 3"/>
          <p:cNvSpPr>
            <a:spLocks noGrp="1"/>
          </p:cNvSpPr>
          <p:nvPr>
            <p:ph type="sldNum" sz="quarter" idx="5"/>
          </p:nvPr>
        </p:nvSpPr>
        <p:spPr/>
        <p:txBody>
          <a:bodyPr/>
          <a:lstStyle/>
          <a:p>
            <a:fld id="{586F55E5-B5E1-4032-A362-C48BCA3015F4}" type="slidenum">
              <a:rPr lang="en-US" smtClean="0"/>
              <a:t>16</a:t>
            </a:fld>
            <a:endParaRPr lang="en-US"/>
          </a:p>
        </p:txBody>
      </p:sp>
    </p:spTree>
    <p:extLst>
      <p:ext uri="{BB962C8B-B14F-4D97-AF65-F5344CB8AC3E}">
        <p14:creationId xmlns:p14="http://schemas.microsoft.com/office/powerpoint/2010/main" val="4076315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9823E-AD6F-B201-5316-5CCD76870D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58615A-A2B4-0D1F-59B3-5760AC2A45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F5B52C-FC8D-1DE3-A8A7-799054BD4261}"/>
              </a:ext>
            </a:extLst>
          </p:cNvPr>
          <p:cNvSpPr>
            <a:spLocks noGrp="1"/>
          </p:cNvSpPr>
          <p:nvPr>
            <p:ph type="dt" sz="half" idx="10"/>
          </p:nvPr>
        </p:nvSpPr>
        <p:spPr/>
        <p:txBody>
          <a:bodyPr/>
          <a:lstStyle/>
          <a:p>
            <a:fld id="{F54C8C51-6EBA-4907-9B37-66BAA3A665BB}" type="datetime1">
              <a:rPr lang="en-US" smtClean="0"/>
              <a:t>1/17/2023</a:t>
            </a:fld>
            <a:endParaRPr lang="en-US"/>
          </a:p>
        </p:txBody>
      </p:sp>
      <p:sp>
        <p:nvSpPr>
          <p:cNvPr id="5" name="Footer Placeholder 4">
            <a:extLst>
              <a:ext uri="{FF2B5EF4-FFF2-40B4-BE49-F238E27FC236}">
                <a16:creationId xmlns:a16="http://schemas.microsoft.com/office/drawing/2014/main" id="{AD307894-4118-3799-A5BB-D0EB911913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A84141-4A9B-E625-4649-ED0B0C0A0EBB}"/>
              </a:ext>
            </a:extLst>
          </p:cNvPr>
          <p:cNvSpPr>
            <a:spLocks noGrp="1"/>
          </p:cNvSpPr>
          <p:nvPr>
            <p:ph type="sldNum" sz="quarter" idx="12"/>
          </p:nvPr>
        </p:nvSpPr>
        <p:spPr/>
        <p:txBody>
          <a:bodyPr/>
          <a:lstStyle/>
          <a:p>
            <a:fld id="{8A25E180-1586-4607-9A75-971829D747E9}" type="slidenum">
              <a:rPr lang="en-US" smtClean="0"/>
              <a:t>‹#›</a:t>
            </a:fld>
            <a:endParaRPr lang="en-US"/>
          </a:p>
        </p:txBody>
      </p:sp>
    </p:spTree>
    <p:extLst>
      <p:ext uri="{BB962C8B-B14F-4D97-AF65-F5344CB8AC3E}">
        <p14:creationId xmlns:p14="http://schemas.microsoft.com/office/powerpoint/2010/main" val="2653635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A9EDA-FA4C-604B-388A-8B916CB976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8EFB4-D922-288C-6BFC-C2CB789D2E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6A1951-E7BC-7599-46C7-C93B87F87A1E}"/>
              </a:ext>
            </a:extLst>
          </p:cNvPr>
          <p:cNvSpPr>
            <a:spLocks noGrp="1"/>
          </p:cNvSpPr>
          <p:nvPr>
            <p:ph type="dt" sz="half" idx="10"/>
          </p:nvPr>
        </p:nvSpPr>
        <p:spPr/>
        <p:txBody>
          <a:bodyPr/>
          <a:lstStyle/>
          <a:p>
            <a:fld id="{B380A61C-3691-4D15-A5D3-FF4F2A53297E}" type="datetime1">
              <a:rPr lang="en-US" smtClean="0"/>
              <a:t>1/17/2023</a:t>
            </a:fld>
            <a:endParaRPr lang="en-US"/>
          </a:p>
        </p:txBody>
      </p:sp>
      <p:sp>
        <p:nvSpPr>
          <p:cNvPr id="5" name="Footer Placeholder 4">
            <a:extLst>
              <a:ext uri="{FF2B5EF4-FFF2-40B4-BE49-F238E27FC236}">
                <a16:creationId xmlns:a16="http://schemas.microsoft.com/office/drawing/2014/main" id="{4A3B5EC1-FA79-7A00-09EF-75AD6604CE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B3E356-BE15-3FBE-29E3-CEFE3CABD4BC}"/>
              </a:ext>
            </a:extLst>
          </p:cNvPr>
          <p:cNvSpPr>
            <a:spLocks noGrp="1"/>
          </p:cNvSpPr>
          <p:nvPr>
            <p:ph type="sldNum" sz="quarter" idx="12"/>
          </p:nvPr>
        </p:nvSpPr>
        <p:spPr/>
        <p:txBody>
          <a:bodyPr/>
          <a:lstStyle/>
          <a:p>
            <a:fld id="{8A25E180-1586-4607-9A75-971829D747E9}" type="slidenum">
              <a:rPr lang="en-US" smtClean="0"/>
              <a:t>‹#›</a:t>
            </a:fld>
            <a:endParaRPr lang="en-US"/>
          </a:p>
        </p:txBody>
      </p:sp>
    </p:spTree>
    <p:extLst>
      <p:ext uri="{BB962C8B-B14F-4D97-AF65-F5344CB8AC3E}">
        <p14:creationId xmlns:p14="http://schemas.microsoft.com/office/powerpoint/2010/main" val="4144821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22993C-238F-9A33-972E-22EAB22B16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082D0-814B-7F5E-BEAA-B53F70472B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3DCA78-76FD-6F32-58DD-EE52C6AEE2A1}"/>
              </a:ext>
            </a:extLst>
          </p:cNvPr>
          <p:cNvSpPr>
            <a:spLocks noGrp="1"/>
          </p:cNvSpPr>
          <p:nvPr>
            <p:ph type="dt" sz="half" idx="10"/>
          </p:nvPr>
        </p:nvSpPr>
        <p:spPr/>
        <p:txBody>
          <a:bodyPr/>
          <a:lstStyle/>
          <a:p>
            <a:fld id="{D1D306AC-60FA-42C6-98D8-0524EF33E143}" type="datetime1">
              <a:rPr lang="en-US" smtClean="0"/>
              <a:t>1/17/2023</a:t>
            </a:fld>
            <a:endParaRPr lang="en-US"/>
          </a:p>
        </p:txBody>
      </p:sp>
      <p:sp>
        <p:nvSpPr>
          <p:cNvPr id="5" name="Footer Placeholder 4">
            <a:extLst>
              <a:ext uri="{FF2B5EF4-FFF2-40B4-BE49-F238E27FC236}">
                <a16:creationId xmlns:a16="http://schemas.microsoft.com/office/drawing/2014/main" id="{42576AA4-A0B3-C276-E3C8-FDC62F70E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D55B15-33AD-8C80-5EA3-3290DBDFC872}"/>
              </a:ext>
            </a:extLst>
          </p:cNvPr>
          <p:cNvSpPr>
            <a:spLocks noGrp="1"/>
          </p:cNvSpPr>
          <p:nvPr>
            <p:ph type="sldNum" sz="quarter" idx="12"/>
          </p:nvPr>
        </p:nvSpPr>
        <p:spPr/>
        <p:txBody>
          <a:bodyPr/>
          <a:lstStyle/>
          <a:p>
            <a:fld id="{8A25E180-1586-4607-9A75-971829D747E9}" type="slidenum">
              <a:rPr lang="en-US" smtClean="0"/>
              <a:t>‹#›</a:t>
            </a:fld>
            <a:endParaRPr lang="en-US"/>
          </a:p>
        </p:txBody>
      </p:sp>
    </p:spTree>
    <p:extLst>
      <p:ext uri="{BB962C8B-B14F-4D97-AF65-F5344CB8AC3E}">
        <p14:creationId xmlns:p14="http://schemas.microsoft.com/office/powerpoint/2010/main" val="2812894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550BC-93C2-3501-9888-F1B20D01A7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656A-261E-4963-7B2C-7D6BE61755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E9C7A3-95A9-9212-68C3-1032465B84EC}"/>
              </a:ext>
            </a:extLst>
          </p:cNvPr>
          <p:cNvSpPr>
            <a:spLocks noGrp="1"/>
          </p:cNvSpPr>
          <p:nvPr>
            <p:ph type="dt" sz="half" idx="10"/>
          </p:nvPr>
        </p:nvSpPr>
        <p:spPr/>
        <p:txBody>
          <a:bodyPr/>
          <a:lstStyle/>
          <a:p>
            <a:fld id="{D9FD671D-0820-4609-9D4C-89BE121A21EC}" type="datetime1">
              <a:rPr lang="en-US" smtClean="0"/>
              <a:t>1/17/2023</a:t>
            </a:fld>
            <a:endParaRPr lang="en-US"/>
          </a:p>
        </p:txBody>
      </p:sp>
      <p:sp>
        <p:nvSpPr>
          <p:cNvPr id="5" name="Footer Placeholder 4">
            <a:extLst>
              <a:ext uri="{FF2B5EF4-FFF2-40B4-BE49-F238E27FC236}">
                <a16:creationId xmlns:a16="http://schemas.microsoft.com/office/drawing/2014/main" id="{346C502D-B48E-264F-DFD7-394757B184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D50E11-0D52-3263-A060-32ACA94AD667}"/>
              </a:ext>
            </a:extLst>
          </p:cNvPr>
          <p:cNvSpPr>
            <a:spLocks noGrp="1"/>
          </p:cNvSpPr>
          <p:nvPr>
            <p:ph type="sldNum" sz="quarter" idx="12"/>
          </p:nvPr>
        </p:nvSpPr>
        <p:spPr/>
        <p:txBody>
          <a:bodyPr/>
          <a:lstStyle/>
          <a:p>
            <a:fld id="{8A25E180-1586-4607-9A75-971829D747E9}" type="slidenum">
              <a:rPr lang="en-US" smtClean="0"/>
              <a:t>‹#›</a:t>
            </a:fld>
            <a:endParaRPr lang="en-US"/>
          </a:p>
        </p:txBody>
      </p:sp>
    </p:spTree>
    <p:extLst>
      <p:ext uri="{BB962C8B-B14F-4D97-AF65-F5344CB8AC3E}">
        <p14:creationId xmlns:p14="http://schemas.microsoft.com/office/powerpoint/2010/main" val="1564309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1DD26-2845-B91F-3816-98679350CA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0A779A-8E1B-4C1D-389C-5C7B38B781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9ECA26-664B-E579-E2CD-77B14F85F2BA}"/>
              </a:ext>
            </a:extLst>
          </p:cNvPr>
          <p:cNvSpPr>
            <a:spLocks noGrp="1"/>
          </p:cNvSpPr>
          <p:nvPr>
            <p:ph type="dt" sz="half" idx="10"/>
          </p:nvPr>
        </p:nvSpPr>
        <p:spPr/>
        <p:txBody>
          <a:bodyPr/>
          <a:lstStyle/>
          <a:p>
            <a:fld id="{0489456F-82E0-4C92-90F9-3E1774AFDC3C}" type="datetime1">
              <a:rPr lang="en-US" smtClean="0"/>
              <a:t>1/17/2023</a:t>
            </a:fld>
            <a:endParaRPr lang="en-US"/>
          </a:p>
        </p:txBody>
      </p:sp>
      <p:sp>
        <p:nvSpPr>
          <p:cNvPr id="5" name="Footer Placeholder 4">
            <a:extLst>
              <a:ext uri="{FF2B5EF4-FFF2-40B4-BE49-F238E27FC236}">
                <a16:creationId xmlns:a16="http://schemas.microsoft.com/office/drawing/2014/main" id="{B7E11303-0057-DF39-E006-317A6B978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386422-D034-6076-033B-E03CA4A8B065}"/>
              </a:ext>
            </a:extLst>
          </p:cNvPr>
          <p:cNvSpPr>
            <a:spLocks noGrp="1"/>
          </p:cNvSpPr>
          <p:nvPr>
            <p:ph type="sldNum" sz="quarter" idx="12"/>
          </p:nvPr>
        </p:nvSpPr>
        <p:spPr/>
        <p:txBody>
          <a:bodyPr/>
          <a:lstStyle/>
          <a:p>
            <a:fld id="{8A25E180-1586-4607-9A75-971829D747E9}" type="slidenum">
              <a:rPr lang="en-US" smtClean="0"/>
              <a:t>‹#›</a:t>
            </a:fld>
            <a:endParaRPr lang="en-US"/>
          </a:p>
        </p:txBody>
      </p:sp>
    </p:spTree>
    <p:extLst>
      <p:ext uri="{BB962C8B-B14F-4D97-AF65-F5344CB8AC3E}">
        <p14:creationId xmlns:p14="http://schemas.microsoft.com/office/powerpoint/2010/main" val="345815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5507-60AC-3605-8266-5D3C2376F0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CAA7C5-B1D1-3F96-4939-16AB4E2024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B90993-9306-E41C-A76B-38A1A60AB4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3E9C22-37BE-EC09-CDD7-5DEE0F731A2D}"/>
              </a:ext>
            </a:extLst>
          </p:cNvPr>
          <p:cNvSpPr>
            <a:spLocks noGrp="1"/>
          </p:cNvSpPr>
          <p:nvPr>
            <p:ph type="dt" sz="half" idx="10"/>
          </p:nvPr>
        </p:nvSpPr>
        <p:spPr/>
        <p:txBody>
          <a:bodyPr/>
          <a:lstStyle/>
          <a:p>
            <a:fld id="{C5482864-7215-4D46-A6D7-1A75C7F3AA07}" type="datetime1">
              <a:rPr lang="en-US" smtClean="0"/>
              <a:t>1/17/2023</a:t>
            </a:fld>
            <a:endParaRPr lang="en-US"/>
          </a:p>
        </p:txBody>
      </p:sp>
      <p:sp>
        <p:nvSpPr>
          <p:cNvPr id="6" name="Footer Placeholder 5">
            <a:extLst>
              <a:ext uri="{FF2B5EF4-FFF2-40B4-BE49-F238E27FC236}">
                <a16:creationId xmlns:a16="http://schemas.microsoft.com/office/drawing/2014/main" id="{C8FC6DB6-A1B5-01ED-A77B-7752D5C2FD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6932B4-8D3C-A2A2-C9C3-CED43E499124}"/>
              </a:ext>
            </a:extLst>
          </p:cNvPr>
          <p:cNvSpPr>
            <a:spLocks noGrp="1"/>
          </p:cNvSpPr>
          <p:nvPr>
            <p:ph type="sldNum" sz="quarter" idx="12"/>
          </p:nvPr>
        </p:nvSpPr>
        <p:spPr/>
        <p:txBody>
          <a:bodyPr/>
          <a:lstStyle/>
          <a:p>
            <a:fld id="{8A25E180-1586-4607-9A75-971829D747E9}" type="slidenum">
              <a:rPr lang="en-US" smtClean="0"/>
              <a:t>‹#›</a:t>
            </a:fld>
            <a:endParaRPr lang="en-US"/>
          </a:p>
        </p:txBody>
      </p:sp>
    </p:spTree>
    <p:extLst>
      <p:ext uri="{BB962C8B-B14F-4D97-AF65-F5344CB8AC3E}">
        <p14:creationId xmlns:p14="http://schemas.microsoft.com/office/powerpoint/2010/main" val="4121613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E71DE-AB45-918F-B6D3-45BD22E204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FAA58D-7E2B-CF12-9BC1-67249C4F27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060864-CE9D-5606-583C-BF5F0B9C58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F58FDC-DAA1-12C4-27D5-ACC7CAA88E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A7DA75-C131-A456-5DF3-B7000769CC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3C4894-DF1F-648D-9E96-D7BE88C4AD04}"/>
              </a:ext>
            </a:extLst>
          </p:cNvPr>
          <p:cNvSpPr>
            <a:spLocks noGrp="1"/>
          </p:cNvSpPr>
          <p:nvPr>
            <p:ph type="dt" sz="half" idx="10"/>
          </p:nvPr>
        </p:nvSpPr>
        <p:spPr/>
        <p:txBody>
          <a:bodyPr/>
          <a:lstStyle/>
          <a:p>
            <a:fld id="{636641D7-35CB-4E7F-B72B-9282D754E08A}" type="datetime1">
              <a:rPr lang="en-US" smtClean="0"/>
              <a:t>1/17/2023</a:t>
            </a:fld>
            <a:endParaRPr lang="en-US"/>
          </a:p>
        </p:txBody>
      </p:sp>
      <p:sp>
        <p:nvSpPr>
          <p:cNvPr id="8" name="Footer Placeholder 7">
            <a:extLst>
              <a:ext uri="{FF2B5EF4-FFF2-40B4-BE49-F238E27FC236}">
                <a16:creationId xmlns:a16="http://schemas.microsoft.com/office/drawing/2014/main" id="{E4C1836E-5870-892F-AF08-790ABDD979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C2E6F6-50F1-862A-12B3-B2326B596A08}"/>
              </a:ext>
            </a:extLst>
          </p:cNvPr>
          <p:cNvSpPr>
            <a:spLocks noGrp="1"/>
          </p:cNvSpPr>
          <p:nvPr>
            <p:ph type="sldNum" sz="quarter" idx="12"/>
          </p:nvPr>
        </p:nvSpPr>
        <p:spPr/>
        <p:txBody>
          <a:bodyPr/>
          <a:lstStyle/>
          <a:p>
            <a:fld id="{8A25E180-1586-4607-9A75-971829D747E9}" type="slidenum">
              <a:rPr lang="en-US" smtClean="0"/>
              <a:t>‹#›</a:t>
            </a:fld>
            <a:endParaRPr lang="en-US"/>
          </a:p>
        </p:txBody>
      </p:sp>
    </p:spTree>
    <p:extLst>
      <p:ext uri="{BB962C8B-B14F-4D97-AF65-F5344CB8AC3E}">
        <p14:creationId xmlns:p14="http://schemas.microsoft.com/office/powerpoint/2010/main" val="2334747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ADC8B-6C18-F8C7-E7FA-662D19BC1B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8BEFAE-E667-3283-CD41-7F991BAB7448}"/>
              </a:ext>
            </a:extLst>
          </p:cNvPr>
          <p:cNvSpPr>
            <a:spLocks noGrp="1"/>
          </p:cNvSpPr>
          <p:nvPr>
            <p:ph type="dt" sz="half" idx="10"/>
          </p:nvPr>
        </p:nvSpPr>
        <p:spPr/>
        <p:txBody>
          <a:bodyPr/>
          <a:lstStyle/>
          <a:p>
            <a:fld id="{FDCF2D29-77B1-4B2F-83E0-F9DCCE077B3F}" type="datetime1">
              <a:rPr lang="en-US" smtClean="0"/>
              <a:t>1/17/2023</a:t>
            </a:fld>
            <a:endParaRPr lang="en-US"/>
          </a:p>
        </p:txBody>
      </p:sp>
      <p:sp>
        <p:nvSpPr>
          <p:cNvPr id="4" name="Footer Placeholder 3">
            <a:extLst>
              <a:ext uri="{FF2B5EF4-FFF2-40B4-BE49-F238E27FC236}">
                <a16:creationId xmlns:a16="http://schemas.microsoft.com/office/drawing/2014/main" id="{623006D4-A12C-0B61-BB5F-9CBA6BB9EF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744B05-FC0D-C93A-3AFA-E6F1ABA48D4C}"/>
              </a:ext>
            </a:extLst>
          </p:cNvPr>
          <p:cNvSpPr>
            <a:spLocks noGrp="1"/>
          </p:cNvSpPr>
          <p:nvPr>
            <p:ph type="sldNum" sz="quarter" idx="12"/>
          </p:nvPr>
        </p:nvSpPr>
        <p:spPr/>
        <p:txBody>
          <a:bodyPr/>
          <a:lstStyle/>
          <a:p>
            <a:fld id="{8A25E180-1586-4607-9A75-971829D747E9}" type="slidenum">
              <a:rPr lang="en-US" smtClean="0"/>
              <a:t>‹#›</a:t>
            </a:fld>
            <a:endParaRPr lang="en-US"/>
          </a:p>
        </p:txBody>
      </p:sp>
    </p:spTree>
    <p:extLst>
      <p:ext uri="{BB962C8B-B14F-4D97-AF65-F5344CB8AC3E}">
        <p14:creationId xmlns:p14="http://schemas.microsoft.com/office/powerpoint/2010/main" val="219006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FFFABC-CDA4-89A6-2080-65648B1B104D}"/>
              </a:ext>
            </a:extLst>
          </p:cNvPr>
          <p:cNvSpPr>
            <a:spLocks noGrp="1"/>
          </p:cNvSpPr>
          <p:nvPr>
            <p:ph type="dt" sz="half" idx="10"/>
          </p:nvPr>
        </p:nvSpPr>
        <p:spPr/>
        <p:txBody>
          <a:bodyPr/>
          <a:lstStyle/>
          <a:p>
            <a:fld id="{3B5CD8E9-BAB7-4DFA-A104-52EACB9D9A9C}" type="datetime1">
              <a:rPr lang="en-US" smtClean="0"/>
              <a:t>1/17/2023</a:t>
            </a:fld>
            <a:endParaRPr lang="en-US"/>
          </a:p>
        </p:txBody>
      </p:sp>
      <p:sp>
        <p:nvSpPr>
          <p:cNvPr id="3" name="Footer Placeholder 2">
            <a:extLst>
              <a:ext uri="{FF2B5EF4-FFF2-40B4-BE49-F238E27FC236}">
                <a16:creationId xmlns:a16="http://schemas.microsoft.com/office/drawing/2014/main" id="{2750BA8F-2312-40A4-90DE-CB1EB9F11C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618D69-5CA8-9A76-92C4-FC471C916618}"/>
              </a:ext>
            </a:extLst>
          </p:cNvPr>
          <p:cNvSpPr>
            <a:spLocks noGrp="1"/>
          </p:cNvSpPr>
          <p:nvPr>
            <p:ph type="sldNum" sz="quarter" idx="12"/>
          </p:nvPr>
        </p:nvSpPr>
        <p:spPr/>
        <p:txBody>
          <a:bodyPr/>
          <a:lstStyle/>
          <a:p>
            <a:fld id="{8A25E180-1586-4607-9A75-971829D747E9}" type="slidenum">
              <a:rPr lang="en-US" smtClean="0"/>
              <a:t>‹#›</a:t>
            </a:fld>
            <a:endParaRPr lang="en-US"/>
          </a:p>
        </p:txBody>
      </p:sp>
    </p:spTree>
    <p:extLst>
      <p:ext uri="{BB962C8B-B14F-4D97-AF65-F5344CB8AC3E}">
        <p14:creationId xmlns:p14="http://schemas.microsoft.com/office/powerpoint/2010/main" val="3025477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08C75-F621-BD75-2EA5-372FD25533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468935-2F01-656F-915C-D06A488869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11D717-FA0B-7100-407F-DE7624E4E0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DAD0AB-27D8-D6BB-02BE-1D2CCDFB1C71}"/>
              </a:ext>
            </a:extLst>
          </p:cNvPr>
          <p:cNvSpPr>
            <a:spLocks noGrp="1"/>
          </p:cNvSpPr>
          <p:nvPr>
            <p:ph type="dt" sz="half" idx="10"/>
          </p:nvPr>
        </p:nvSpPr>
        <p:spPr/>
        <p:txBody>
          <a:bodyPr/>
          <a:lstStyle/>
          <a:p>
            <a:fld id="{2706072B-3FBB-41A8-8F2D-70144D48E49D}" type="datetime1">
              <a:rPr lang="en-US" smtClean="0"/>
              <a:t>1/17/2023</a:t>
            </a:fld>
            <a:endParaRPr lang="en-US"/>
          </a:p>
        </p:txBody>
      </p:sp>
      <p:sp>
        <p:nvSpPr>
          <p:cNvPr id="6" name="Footer Placeholder 5">
            <a:extLst>
              <a:ext uri="{FF2B5EF4-FFF2-40B4-BE49-F238E27FC236}">
                <a16:creationId xmlns:a16="http://schemas.microsoft.com/office/drawing/2014/main" id="{3391AEF9-9F81-4CF7-478E-E64BF2C27D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602CF0-83E4-CCEA-E969-5358EEAE007E}"/>
              </a:ext>
            </a:extLst>
          </p:cNvPr>
          <p:cNvSpPr>
            <a:spLocks noGrp="1"/>
          </p:cNvSpPr>
          <p:nvPr>
            <p:ph type="sldNum" sz="quarter" idx="12"/>
          </p:nvPr>
        </p:nvSpPr>
        <p:spPr/>
        <p:txBody>
          <a:bodyPr/>
          <a:lstStyle/>
          <a:p>
            <a:fld id="{8A25E180-1586-4607-9A75-971829D747E9}" type="slidenum">
              <a:rPr lang="en-US" smtClean="0"/>
              <a:t>‹#›</a:t>
            </a:fld>
            <a:endParaRPr lang="en-US"/>
          </a:p>
        </p:txBody>
      </p:sp>
    </p:spTree>
    <p:extLst>
      <p:ext uri="{BB962C8B-B14F-4D97-AF65-F5344CB8AC3E}">
        <p14:creationId xmlns:p14="http://schemas.microsoft.com/office/powerpoint/2010/main" val="1807094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32872-8A0C-CD25-A8EF-3D962CCC97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FDE3CD-02AF-A4B2-31F2-B2EFDCEE6A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9F6E5E-54FC-19D0-1318-B812A9D02C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E24F63-3772-AFE1-FA7E-868BC3734710}"/>
              </a:ext>
            </a:extLst>
          </p:cNvPr>
          <p:cNvSpPr>
            <a:spLocks noGrp="1"/>
          </p:cNvSpPr>
          <p:nvPr>
            <p:ph type="dt" sz="half" idx="10"/>
          </p:nvPr>
        </p:nvSpPr>
        <p:spPr/>
        <p:txBody>
          <a:bodyPr/>
          <a:lstStyle/>
          <a:p>
            <a:fld id="{E57E43B6-6E62-4BE2-8C36-A0F2FD89E119}" type="datetime1">
              <a:rPr lang="en-US" smtClean="0"/>
              <a:t>1/17/2023</a:t>
            </a:fld>
            <a:endParaRPr lang="en-US"/>
          </a:p>
        </p:txBody>
      </p:sp>
      <p:sp>
        <p:nvSpPr>
          <p:cNvPr id="6" name="Footer Placeholder 5">
            <a:extLst>
              <a:ext uri="{FF2B5EF4-FFF2-40B4-BE49-F238E27FC236}">
                <a16:creationId xmlns:a16="http://schemas.microsoft.com/office/drawing/2014/main" id="{33CF8260-85BF-94DE-B07C-ACDCE0A7B2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0C3F04-A299-35B7-D7C9-52E34B219717}"/>
              </a:ext>
            </a:extLst>
          </p:cNvPr>
          <p:cNvSpPr>
            <a:spLocks noGrp="1"/>
          </p:cNvSpPr>
          <p:nvPr>
            <p:ph type="sldNum" sz="quarter" idx="12"/>
          </p:nvPr>
        </p:nvSpPr>
        <p:spPr/>
        <p:txBody>
          <a:bodyPr/>
          <a:lstStyle/>
          <a:p>
            <a:fld id="{8A25E180-1586-4607-9A75-971829D747E9}" type="slidenum">
              <a:rPr lang="en-US" smtClean="0"/>
              <a:t>‹#›</a:t>
            </a:fld>
            <a:endParaRPr lang="en-US"/>
          </a:p>
        </p:txBody>
      </p:sp>
    </p:spTree>
    <p:extLst>
      <p:ext uri="{BB962C8B-B14F-4D97-AF65-F5344CB8AC3E}">
        <p14:creationId xmlns:p14="http://schemas.microsoft.com/office/powerpoint/2010/main" val="2173065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F8A0DE-B38B-8B90-2EF0-ABCB9E1F50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2DE001-A88F-937A-68AB-3AD47ED645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A03393-8314-DAD9-36CE-0251DDE574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FCD58A-B3B9-444E-915B-B211A8457EC7}" type="datetime1">
              <a:rPr lang="en-US" smtClean="0"/>
              <a:t>1/17/2023</a:t>
            </a:fld>
            <a:endParaRPr lang="en-US"/>
          </a:p>
        </p:txBody>
      </p:sp>
      <p:sp>
        <p:nvSpPr>
          <p:cNvPr id="5" name="Footer Placeholder 4">
            <a:extLst>
              <a:ext uri="{FF2B5EF4-FFF2-40B4-BE49-F238E27FC236}">
                <a16:creationId xmlns:a16="http://schemas.microsoft.com/office/drawing/2014/main" id="{0878EEDF-05C8-CC08-0EAB-6374250B60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51B351-4F47-0365-A11A-6F1CA5DDBB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25E180-1586-4607-9A75-971829D747E9}" type="slidenum">
              <a:rPr lang="en-US" smtClean="0"/>
              <a:t>‹#›</a:t>
            </a:fld>
            <a:endParaRPr lang="en-US"/>
          </a:p>
        </p:txBody>
      </p:sp>
    </p:spTree>
    <p:extLst>
      <p:ext uri="{BB962C8B-B14F-4D97-AF65-F5344CB8AC3E}">
        <p14:creationId xmlns:p14="http://schemas.microsoft.com/office/powerpoint/2010/main" val="2563111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6.jf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EC437A-6200-0D64-0808-2193FEB57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8313" y="0"/>
            <a:ext cx="6863687" cy="6863687"/>
          </a:xfrm>
          <a:prstGeom prst="rect">
            <a:avLst/>
          </a:prstGeom>
        </p:spPr>
      </p:pic>
      <p:sp>
        <p:nvSpPr>
          <p:cNvPr id="4" name="Rectangle 3">
            <a:extLst>
              <a:ext uri="{FF2B5EF4-FFF2-40B4-BE49-F238E27FC236}">
                <a16:creationId xmlns:a16="http://schemas.microsoft.com/office/drawing/2014/main" id="{6BD90784-025F-F3F1-EAE9-D83AAF81FA1D}"/>
              </a:ext>
            </a:extLst>
          </p:cNvPr>
          <p:cNvSpPr/>
          <p:nvPr/>
        </p:nvSpPr>
        <p:spPr>
          <a:xfrm>
            <a:off x="0" y="0"/>
            <a:ext cx="5328313" cy="6858000"/>
          </a:xfrm>
          <a:prstGeom prst="rect">
            <a:avLst/>
          </a:prstGeom>
          <a:gradFill flip="none" rotWithShape="1">
            <a:gsLst>
              <a:gs pos="0">
                <a:srgbClr val="7A302F"/>
              </a:gs>
              <a:gs pos="50000">
                <a:srgbClr val="8F312E"/>
              </a:gs>
              <a:gs pos="100000">
                <a:srgbClr val="94432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24FA4FF-AA5D-600B-F359-610E466C6FAE}"/>
              </a:ext>
            </a:extLst>
          </p:cNvPr>
          <p:cNvSpPr txBox="1"/>
          <p:nvPr/>
        </p:nvSpPr>
        <p:spPr>
          <a:xfrm>
            <a:off x="739821" y="2285917"/>
            <a:ext cx="3848668" cy="1569660"/>
          </a:xfrm>
          <a:prstGeom prst="rect">
            <a:avLst/>
          </a:prstGeom>
          <a:noFill/>
        </p:spPr>
        <p:txBody>
          <a:bodyPr wrap="square" rtlCol="0">
            <a:spAutoFit/>
          </a:bodyPr>
          <a:lstStyle/>
          <a:p>
            <a:r>
              <a:rPr lang="en-US" sz="3200" dirty="0">
                <a:solidFill>
                  <a:schemeClr val="bg1"/>
                </a:solidFill>
                <a:latin typeface="Arial Rounded MT Bold" panose="020F0704030504030204" pitchFamily="34" charset="0"/>
              </a:rPr>
              <a:t>EDA</a:t>
            </a:r>
            <a:br>
              <a:rPr lang="en-US" sz="3200" dirty="0">
                <a:solidFill>
                  <a:schemeClr val="bg1"/>
                </a:solidFill>
              </a:rPr>
            </a:br>
            <a:r>
              <a:rPr lang="en-US" sz="3200" dirty="0">
                <a:solidFill>
                  <a:schemeClr val="bg1"/>
                </a:solidFill>
              </a:rPr>
              <a:t>Laptop specifications and price</a:t>
            </a:r>
          </a:p>
        </p:txBody>
      </p:sp>
      <p:sp>
        <p:nvSpPr>
          <p:cNvPr id="7" name="TextBox 6">
            <a:extLst>
              <a:ext uri="{FF2B5EF4-FFF2-40B4-BE49-F238E27FC236}">
                <a16:creationId xmlns:a16="http://schemas.microsoft.com/office/drawing/2014/main" id="{416B0244-D0A5-FA64-6814-8409FED746E8}"/>
              </a:ext>
            </a:extLst>
          </p:cNvPr>
          <p:cNvSpPr txBox="1"/>
          <p:nvPr/>
        </p:nvSpPr>
        <p:spPr>
          <a:xfrm>
            <a:off x="1142430" y="595335"/>
            <a:ext cx="3043451" cy="769441"/>
          </a:xfrm>
          <a:prstGeom prst="rect">
            <a:avLst/>
          </a:prstGeom>
          <a:noFill/>
        </p:spPr>
        <p:txBody>
          <a:bodyPr wrap="square" rtlCol="0">
            <a:spAutoFit/>
          </a:bodyPr>
          <a:lstStyle/>
          <a:p>
            <a:r>
              <a:rPr lang="en-US" sz="4400" dirty="0">
                <a:solidFill>
                  <a:srgbClr val="F7F299"/>
                </a:solidFill>
                <a:latin typeface="Forte" panose="03060902040502070203" pitchFamily="66" charset="0"/>
              </a:rPr>
              <a:t>CAPSTONE</a:t>
            </a:r>
          </a:p>
        </p:txBody>
      </p:sp>
      <p:sp>
        <p:nvSpPr>
          <p:cNvPr id="8" name="TextBox 7">
            <a:extLst>
              <a:ext uri="{FF2B5EF4-FFF2-40B4-BE49-F238E27FC236}">
                <a16:creationId xmlns:a16="http://schemas.microsoft.com/office/drawing/2014/main" id="{04B33EAB-774F-A435-E3BB-84CB9C7C0E39}"/>
              </a:ext>
            </a:extLst>
          </p:cNvPr>
          <p:cNvSpPr txBox="1"/>
          <p:nvPr/>
        </p:nvSpPr>
        <p:spPr>
          <a:xfrm>
            <a:off x="739821" y="6262665"/>
            <a:ext cx="4353636" cy="461665"/>
          </a:xfrm>
          <a:prstGeom prst="rect">
            <a:avLst/>
          </a:prstGeom>
          <a:noFill/>
        </p:spPr>
        <p:txBody>
          <a:bodyPr wrap="square" rtlCol="0">
            <a:spAutoFit/>
          </a:bodyPr>
          <a:lstStyle/>
          <a:p>
            <a:r>
              <a:rPr lang="en-US" sz="2400" dirty="0">
                <a:solidFill>
                  <a:srgbClr val="F7F299"/>
                </a:solidFill>
                <a:latin typeface="Showcard Gothic" panose="04020904020102020604" pitchFamily="82" charset="0"/>
              </a:rPr>
              <a:t>AMRAOUI Taher - MIMI</a:t>
            </a:r>
          </a:p>
        </p:txBody>
      </p:sp>
      <p:sp>
        <p:nvSpPr>
          <p:cNvPr id="2" name="Slide Number Placeholder 1">
            <a:extLst>
              <a:ext uri="{FF2B5EF4-FFF2-40B4-BE49-F238E27FC236}">
                <a16:creationId xmlns:a16="http://schemas.microsoft.com/office/drawing/2014/main" id="{F10A1E89-DC54-4001-C749-DEF21B8A8CA8}"/>
              </a:ext>
            </a:extLst>
          </p:cNvPr>
          <p:cNvSpPr>
            <a:spLocks noGrp="1"/>
          </p:cNvSpPr>
          <p:nvPr>
            <p:ph type="sldNum" sz="quarter" idx="12"/>
          </p:nvPr>
        </p:nvSpPr>
        <p:spPr/>
        <p:txBody>
          <a:bodyPr/>
          <a:lstStyle/>
          <a:p>
            <a:fld id="{8A25E180-1586-4607-9A75-971829D747E9}" type="slidenum">
              <a:rPr lang="en-US" smtClean="0"/>
              <a:t>1</a:t>
            </a:fld>
            <a:endParaRPr lang="en-US"/>
          </a:p>
        </p:txBody>
      </p:sp>
    </p:spTree>
    <p:extLst>
      <p:ext uri="{BB962C8B-B14F-4D97-AF65-F5344CB8AC3E}">
        <p14:creationId xmlns:p14="http://schemas.microsoft.com/office/powerpoint/2010/main" val="2686755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14F6-E828-8C77-8C9F-08091B772D8B}"/>
              </a:ext>
            </a:extLst>
          </p:cNvPr>
          <p:cNvSpPr>
            <a:spLocks noGrp="1"/>
          </p:cNvSpPr>
          <p:nvPr>
            <p:ph type="title"/>
          </p:nvPr>
        </p:nvSpPr>
        <p:spPr>
          <a:xfrm>
            <a:off x="0" y="2738719"/>
            <a:ext cx="12192000" cy="1380562"/>
          </a:xfrm>
          <a:solidFill>
            <a:srgbClr val="8F312E"/>
          </a:solidFill>
        </p:spPr>
        <p:txBody>
          <a:bodyPr>
            <a:normAutofit/>
          </a:bodyPr>
          <a:lstStyle/>
          <a:p>
            <a:pPr algn="ctr"/>
            <a:r>
              <a:rPr lang="en-US" sz="4800" b="1" dirty="0">
                <a:solidFill>
                  <a:schemeClr val="bg1"/>
                </a:solidFill>
              </a:rPr>
              <a:t>EXPLORATORY DATA ANALYSIS</a:t>
            </a:r>
          </a:p>
        </p:txBody>
      </p:sp>
      <p:sp>
        <p:nvSpPr>
          <p:cNvPr id="3" name="Slide Number Placeholder 2">
            <a:extLst>
              <a:ext uri="{FF2B5EF4-FFF2-40B4-BE49-F238E27FC236}">
                <a16:creationId xmlns:a16="http://schemas.microsoft.com/office/drawing/2014/main" id="{BE872875-7823-5496-FB1B-7CB8AF0F5B14}"/>
              </a:ext>
            </a:extLst>
          </p:cNvPr>
          <p:cNvSpPr>
            <a:spLocks noGrp="1"/>
          </p:cNvSpPr>
          <p:nvPr>
            <p:ph type="sldNum" sz="quarter" idx="12"/>
          </p:nvPr>
        </p:nvSpPr>
        <p:spPr/>
        <p:txBody>
          <a:bodyPr/>
          <a:lstStyle/>
          <a:p>
            <a:fld id="{8A25E180-1586-4607-9A75-971829D747E9}" type="slidenum">
              <a:rPr lang="en-US" smtClean="0"/>
              <a:t>10</a:t>
            </a:fld>
            <a:endParaRPr lang="en-US"/>
          </a:p>
        </p:txBody>
      </p:sp>
    </p:spTree>
    <p:extLst>
      <p:ext uri="{BB962C8B-B14F-4D97-AF65-F5344CB8AC3E}">
        <p14:creationId xmlns:p14="http://schemas.microsoft.com/office/powerpoint/2010/main" val="2620687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19EA-9F82-DA91-79C1-F24B63A6A9F0}"/>
              </a:ext>
            </a:extLst>
          </p:cNvPr>
          <p:cNvSpPr>
            <a:spLocks noGrp="1"/>
          </p:cNvSpPr>
          <p:nvPr>
            <p:ph type="title"/>
          </p:nvPr>
        </p:nvSpPr>
        <p:spPr>
          <a:xfrm>
            <a:off x="838200" y="365125"/>
            <a:ext cx="6223000" cy="478909"/>
          </a:xfrm>
        </p:spPr>
        <p:txBody>
          <a:bodyPr>
            <a:noAutofit/>
          </a:bodyPr>
          <a:lstStyle/>
          <a:p>
            <a:r>
              <a:rPr lang="en-US" sz="2400" dirty="0"/>
              <a:t>Let's check the information for gaps.</a:t>
            </a:r>
          </a:p>
        </p:txBody>
      </p:sp>
      <p:pic>
        <p:nvPicPr>
          <p:cNvPr id="5" name="Content Placeholder 4">
            <a:extLst>
              <a:ext uri="{FF2B5EF4-FFF2-40B4-BE49-F238E27FC236}">
                <a16:creationId xmlns:a16="http://schemas.microsoft.com/office/drawing/2014/main" id="{8C2755D6-491A-69F5-F5B4-F4F1EFC9A949}"/>
              </a:ext>
            </a:extLst>
          </p:cNvPr>
          <p:cNvPicPr>
            <a:picLocks noGrp="1" noChangeAspect="1"/>
          </p:cNvPicPr>
          <p:nvPr>
            <p:ph idx="1"/>
          </p:nvPr>
        </p:nvPicPr>
        <p:blipFill>
          <a:blip r:embed="rId3"/>
          <a:stretch>
            <a:fillRect/>
          </a:stretch>
        </p:blipFill>
        <p:spPr>
          <a:xfrm>
            <a:off x="1443036" y="1834772"/>
            <a:ext cx="9305925" cy="4171950"/>
          </a:xfrm>
        </p:spPr>
      </p:pic>
      <p:pic>
        <p:nvPicPr>
          <p:cNvPr id="7" name="Picture 6">
            <a:extLst>
              <a:ext uri="{FF2B5EF4-FFF2-40B4-BE49-F238E27FC236}">
                <a16:creationId xmlns:a16="http://schemas.microsoft.com/office/drawing/2014/main" id="{A4F5F27F-454C-F103-BBC0-2D61F2DC5BA1}"/>
              </a:ext>
            </a:extLst>
          </p:cNvPr>
          <p:cNvPicPr>
            <a:picLocks noChangeAspect="1"/>
          </p:cNvPicPr>
          <p:nvPr/>
        </p:nvPicPr>
        <p:blipFill>
          <a:blip r:embed="rId4"/>
          <a:stretch>
            <a:fillRect/>
          </a:stretch>
        </p:blipFill>
        <p:spPr>
          <a:xfrm>
            <a:off x="1443037" y="844034"/>
            <a:ext cx="3686689" cy="990738"/>
          </a:xfrm>
          <a:prstGeom prst="rect">
            <a:avLst/>
          </a:prstGeom>
        </p:spPr>
      </p:pic>
      <p:sp>
        <p:nvSpPr>
          <p:cNvPr id="8" name="TextBox 7">
            <a:extLst>
              <a:ext uri="{FF2B5EF4-FFF2-40B4-BE49-F238E27FC236}">
                <a16:creationId xmlns:a16="http://schemas.microsoft.com/office/drawing/2014/main" id="{18A06C57-5F0B-EF60-4FE9-26DE8D313115}"/>
              </a:ext>
            </a:extLst>
          </p:cNvPr>
          <p:cNvSpPr txBox="1"/>
          <p:nvPr/>
        </p:nvSpPr>
        <p:spPr>
          <a:xfrm>
            <a:off x="2366168" y="6308209"/>
            <a:ext cx="7459662" cy="369332"/>
          </a:xfrm>
          <a:prstGeom prst="rect">
            <a:avLst/>
          </a:prstGeom>
          <a:noFill/>
        </p:spPr>
        <p:txBody>
          <a:bodyPr wrap="square" rtlCol="0">
            <a:spAutoFit/>
          </a:bodyPr>
          <a:lstStyle/>
          <a:p>
            <a:r>
              <a:rPr lang="en-US" dirty="0"/>
              <a:t>There are no gaps in the data. But they can be disguised as column values.</a:t>
            </a:r>
          </a:p>
        </p:txBody>
      </p:sp>
      <p:sp>
        <p:nvSpPr>
          <p:cNvPr id="3" name="Slide Number Placeholder 2">
            <a:extLst>
              <a:ext uri="{FF2B5EF4-FFF2-40B4-BE49-F238E27FC236}">
                <a16:creationId xmlns:a16="http://schemas.microsoft.com/office/drawing/2014/main" id="{4D4FADE5-FDF0-C126-818F-453F785F962F}"/>
              </a:ext>
            </a:extLst>
          </p:cNvPr>
          <p:cNvSpPr>
            <a:spLocks noGrp="1"/>
          </p:cNvSpPr>
          <p:nvPr>
            <p:ph type="sldNum" sz="quarter" idx="12"/>
          </p:nvPr>
        </p:nvSpPr>
        <p:spPr/>
        <p:txBody>
          <a:bodyPr/>
          <a:lstStyle/>
          <a:p>
            <a:fld id="{8A25E180-1586-4607-9A75-971829D747E9}" type="slidenum">
              <a:rPr lang="en-US" smtClean="0"/>
              <a:t>11</a:t>
            </a:fld>
            <a:endParaRPr lang="en-US"/>
          </a:p>
        </p:txBody>
      </p:sp>
    </p:spTree>
    <p:extLst>
      <p:ext uri="{BB962C8B-B14F-4D97-AF65-F5344CB8AC3E}">
        <p14:creationId xmlns:p14="http://schemas.microsoft.com/office/powerpoint/2010/main" val="1264195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0429A-6501-5676-DC82-EB906FF6C129}"/>
              </a:ext>
            </a:extLst>
          </p:cNvPr>
          <p:cNvSpPr>
            <a:spLocks noGrp="1"/>
          </p:cNvSpPr>
          <p:nvPr>
            <p:ph type="title"/>
          </p:nvPr>
        </p:nvSpPr>
        <p:spPr>
          <a:xfrm>
            <a:off x="698500" y="339725"/>
            <a:ext cx="9512300" cy="346075"/>
          </a:xfrm>
        </p:spPr>
        <p:txBody>
          <a:bodyPr>
            <a:normAutofit fontScale="90000"/>
          </a:bodyPr>
          <a:lstStyle/>
          <a:p>
            <a:r>
              <a:rPr lang="en-US" dirty="0"/>
              <a:t>Check the dataset for duplicates.</a:t>
            </a:r>
          </a:p>
        </p:txBody>
      </p:sp>
      <p:pic>
        <p:nvPicPr>
          <p:cNvPr id="5" name="Content Placeholder 4">
            <a:extLst>
              <a:ext uri="{FF2B5EF4-FFF2-40B4-BE49-F238E27FC236}">
                <a16:creationId xmlns:a16="http://schemas.microsoft.com/office/drawing/2014/main" id="{4C57C862-9BD4-FDF3-C239-5A3C428DD2D0}"/>
              </a:ext>
            </a:extLst>
          </p:cNvPr>
          <p:cNvPicPr>
            <a:picLocks noGrp="1" noChangeAspect="1"/>
          </p:cNvPicPr>
          <p:nvPr>
            <p:ph idx="1"/>
          </p:nvPr>
        </p:nvPicPr>
        <p:blipFill>
          <a:blip r:embed="rId3"/>
          <a:stretch>
            <a:fillRect/>
          </a:stretch>
        </p:blipFill>
        <p:spPr>
          <a:xfrm>
            <a:off x="2997200" y="1133759"/>
            <a:ext cx="5288277" cy="4315591"/>
          </a:xfrm>
        </p:spPr>
      </p:pic>
      <p:sp>
        <p:nvSpPr>
          <p:cNvPr id="3" name="Slide Number Placeholder 2">
            <a:extLst>
              <a:ext uri="{FF2B5EF4-FFF2-40B4-BE49-F238E27FC236}">
                <a16:creationId xmlns:a16="http://schemas.microsoft.com/office/drawing/2014/main" id="{367A6DDF-F754-845A-DA17-87167DF01200}"/>
              </a:ext>
            </a:extLst>
          </p:cNvPr>
          <p:cNvSpPr>
            <a:spLocks noGrp="1"/>
          </p:cNvSpPr>
          <p:nvPr>
            <p:ph type="sldNum" sz="quarter" idx="12"/>
          </p:nvPr>
        </p:nvSpPr>
        <p:spPr/>
        <p:txBody>
          <a:bodyPr/>
          <a:lstStyle/>
          <a:p>
            <a:fld id="{8A25E180-1586-4607-9A75-971829D747E9}" type="slidenum">
              <a:rPr lang="en-US" smtClean="0"/>
              <a:t>12</a:t>
            </a:fld>
            <a:endParaRPr lang="en-US"/>
          </a:p>
        </p:txBody>
      </p:sp>
    </p:spTree>
    <p:extLst>
      <p:ext uri="{BB962C8B-B14F-4D97-AF65-F5344CB8AC3E}">
        <p14:creationId xmlns:p14="http://schemas.microsoft.com/office/powerpoint/2010/main" val="2353175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30FCA-DA87-89F2-A543-AA7041A1B82C}"/>
              </a:ext>
            </a:extLst>
          </p:cNvPr>
          <p:cNvPicPr>
            <a:picLocks noChangeAspect="1"/>
          </p:cNvPicPr>
          <p:nvPr/>
        </p:nvPicPr>
        <p:blipFill>
          <a:blip r:embed="rId3"/>
          <a:stretch>
            <a:fillRect/>
          </a:stretch>
        </p:blipFill>
        <p:spPr>
          <a:xfrm>
            <a:off x="0" y="201162"/>
            <a:ext cx="12192000" cy="5493516"/>
          </a:xfrm>
          <a:prstGeom prst="rect">
            <a:avLst/>
          </a:prstGeom>
        </p:spPr>
      </p:pic>
      <p:pic>
        <p:nvPicPr>
          <p:cNvPr id="5" name="Picture 4">
            <a:extLst>
              <a:ext uri="{FF2B5EF4-FFF2-40B4-BE49-F238E27FC236}">
                <a16:creationId xmlns:a16="http://schemas.microsoft.com/office/drawing/2014/main" id="{B7E48FF7-1424-FC97-15FD-96A0BB7A7407}"/>
              </a:ext>
            </a:extLst>
          </p:cNvPr>
          <p:cNvPicPr>
            <a:picLocks noChangeAspect="1"/>
          </p:cNvPicPr>
          <p:nvPr/>
        </p:nvPicPr>
        <p:blipFill>
          <a:blip r:embed="rId4"/>
          <a:stretch>
            <a:fillRect/>
          </a:stretch>
        </p:blipFill>
        <p:spPr>
          <a:xfrm>
            <a:off x="15498" y="5895841"/>
            <a:ext cx="6620799" cy="962159"/>
          </a:xfrm>
          <a:prstGeom prst="rect">
            <a:avLst/>
          </a:prstGeom>
        </p:spPr>
      </p:pic>
      <p:cxnSp>
        <p:nvCxnSpPr>
          <p:cNvPr id="7" name="Straight Connector 6">
            <a:extLst>
              <a:ext uri="{FF2B5EF4-FFF2-40B4-BE49-F238E27FC236}">
                <a16:creationId xmlns:a16="http://schemas.microsoft.com/office/drawing/2014/main" id="{6DFC18D6-2150-5EC5-9E29-C0F408DE2DE2}"/>
              </a:ext>
            </a:extLst>
          </p:cNvPr>
          <p:cNvCxnSpPr/>
          <p:nvPr/>
        </p:nvCxnSpPr>
        <p:spPr>
          <a:xfrm>
            <a:off x="0" y="5834160"/>
            <a:ext cx="12192000" cy="0"/>
          </a:xfrm>
          <a:prstGeom prst="line">
            <a:avLst/>
          </a:prstGeom>
        </p:spPr>
        <p:style>
          <a:lnRef idx="3">
            <a:schemeClr val="dk1"/>
          </a:lnRef>
          <a:fillRef idx="0">
            <a:schemeClr val="dk1"/>
          </a:fillRef>
          <a:effectRef idx="2">
            <a:schemeClr val="dk1"/>
          </a:effectRef>
          <a:fontRef idx="minor">
            <a:schemeClr val="tx1"/>
          </a:fontRef>
        </p:style>
      </p:cxnSp>
      <p:sp>
        <p:nvSpPr>
          <p:cNvPr id="2" name="Slide Number Placeholder 1">
            <a:extLst>
              <a:ext uri="{FF2B5EF4-FFF2-40B4-BE49-F238E27FC236}">
                <a16:creationId xmlns:a16="http://schemas.microsoft.com/office/drawing/2014/main" id="{A9D5E8BE-5F08-896B-F696-07F49D9ACB5B}"/>
              </a:ext>
            </a:extLst>
          </p:cNvPr>
          <p:cNvSpPr>
            <a:spLocks noGrp="1"/>
          </p:cNvSpPr>
          <p:nvPr>
            <p:ph type="sldNum" sz="quarter" idx="12"/>
          </p:nvPr>
        </p:nvSpPr>
        <p:spPr/>
        <p:txBody>
          <a:bodyPr/>
          <a:lstStyle/>
          <a:p>
            <a:fld id="{8A25E180-1586-4607-9A75-971829D747E9}" type="slidenum">
              <a:rPr lang="en-US" smtClean="0"/>
              <a:t>13</a:t>
            </a:fld>
            <a:endParaRPr lang="en-US"/>
          </a:p>
        </p:txBody>
      </p:sp>
    </p:spTree>
    <p:extLst>
      <p:ext uri="{BB962C8B-B14F-4D97-AF65-F5344CB8AC3E}">
        <p14:creationId xmlns:p14="http://schemas.microsoft.com/office/powerpoint/2010/main" val="3513273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C3AC5-E71C-1363-9C21-82D3FA7C84E3}"/>
              </a:ext>
            </a:extLst>
          </p:cNvPr>
          <p:cNvSpPr>
            <a:spLocks noGrp="1"/>
          </p:cNvSpPr>
          <p:nvPr>
            <p:ph type="title"/>
          </p:nvPr>
        </p:nvSpPr>
        <p:spPr>
          <a:xfrm>
            <a:off x="400050" y="271462"/>
            <a:ext cx="11391900" cy="409575"/>
          </a:xfrm>
        </p:spPr>
        <p:txBody>
          <a:bodyPr>
            <a:noAutofit/>
          </a:bodyPr>
          <a:lstStyle/>
          <a:p>
            <a:r>
              <a:rPr lang="en-US" sz="2400" dirty="0"/>
              <a:t>Let's separate the continuous variables from the categorical ones and do the analysis.</a:t>
            </a:r>
          </a:p>
        </p:txBody>
      </p:sp>
      <p:pic>
        <p:nvPicPr>
          <p:cNvPr id="5" name="Content Placeholder 4">
            <a:extLst>
              <a:ext uri="{FF2B5EF4-FFF2-40B4-BE49-F238E27FC236}">
                <a16:creationId xmlns:a16="http://schemas.microsoft.com/office/drawing/2014/main" id="{24E8B9E8-831B-485A-09C4-198DC5C7AC63}"/>
              </a:ext>
            </a:extLst>
          </p:cNvPr>
          <p:cNvPicPr>
            <a:picLocks noGrp="1" noChangeAspect="1"/>
          </p:cNvPicPr>
          <p:nvPr>
            <p:ph idx="1"/>
          </p:nvPr>
        </p:nvPicPr>
        <p:blipFill>
          <a:blip r:embed="rId2"/>
          <a:stretch>
            <a:fillRect/>
          </a:stretch>
        </p:blipFill>
        <p:spPr>
          <a:xfrm>
            <a:off x="1094471" y="681037"/>
            <a:ext cx="10003057" cy="5110163"/>
          </a:xfrm>
        </p:spPr>
      </p:pic>
      <p:sp>
        <p:nvSpPr>
          <p:cNvPr id="6" name="TextBox 5">
            <a:extLst>
              <a:ext uri="{FF2B5EF4-FFF2-40B4-BE49-F238E27FC236}">
                <a16:creationId xmlns:a16="http://schemas.microsoft.com/office/drawing/2014/main" id="{47CAAC1D-B1FC-3874-849A-B4C34B22DB5C}"/>
              </a:ext>
            </a:extLst>
          </p:cNvPr>
          <p:cNvSpPr txBox="1"/>
          <p:nvPr/>
        </p:nvSpPr>
        <p:spPr>
          <a:xfrm>
            <a:off x="2590799" y="5954931"/>
            <a:ext cx="70104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Continuous variables are '</a:t>
            </a:r>
            <a:r>
              <a:rPr lang="en-US" dirty="0" err="1"/>
              <a:t>latest_price</a:t>
            </a:r>
            <a:r>
              <a:rPr lang="en-US" dirty="0"/>
              <a:t>', '</a:t>
            </a:r>
            <a:r>
              <a:rPr lang="en-US" dirty="0" err="1"/>
              <a:t>old_price</a:t>
            </a:r>
            <a:r>
              <a:rPr lang="en-US" dirty="0"/>
              <a:t>', 'ratings', 'reviews’.</a:t>
            </a:r>
          </a:p>
          <a:p>
            <a:pPr marL="285750" indent="-285750">
              <a:buFont typeface="Arial" panose="020B0604020202020204" pitchFamily="34" charset="0"/>
              <a:buChar char="•"/>
            </a:pPr>
            <a:r>
              <a:rPr lang="en-US" dirty="0"/>
              <a:t>Categorical all others except 'model'.</a:t>
            </a:r>
          </a:p>
        </p:txBody>
      </p:sp>
      <p:sp>
        <p:nvSpPr>
          <p:cNvPr id="3" name="Slide Number Placeholder 2">
            <a:extLst>
              <a:ext uri="{FF2B5EF4-FFF2-40B4-BE49-F238E27FC236}">
                <a16:creationId xmlns:a16="http://schemas.microsoft.com/office/drawing/2014/main" id="{BD257F3D-3D51-9843-4C8A-7806BE747BC0}"/>
              </a:ext>
            </a:extLst>
          </p:cNvPr>
          <p:cNvSpPr>
            <a:spLocks noGrp="1"/>
          </p:cNvSpPr>
          <p:nvPr>
            <p:ph type="sldNum" sz="quarter" idx="12"/>
          </p:nvPr>
        </p:nvSpPr>
        <p:spPr/>
        <p:txBody>
          <a:bodyPr/>
          <a:lstStyle/>
          <a:p>
            <a:fld id="{8A25E180-1586-4607-9A75-971829D747E9}" type="slidenum">
              <a:rPr lang="en-US" smtClean="0"/>
              <a:t>14</a:t>
            </a:fld>
            <a:endParaRPr lang="en-US"/>
          </a:p>
        </p:txBody>
      </p:sp>
    </p:spTree>
    <p:extLst>
      <p:ext uri="{BB962C8B-B14F-4D97-AF65-F5344CB8AC3E}">
        <p14:creationId xmlns:p14="http://schemas.microsoft.com/office/powerpoint/2010/main" val="4228739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5BD95-8433-6264-090E-B7784CD12EB8}"/>
              </a:ext>
            </a:extLst>
          </p:cNvPr>
          <p:cNvSpPr>
            <a:spLocks noGrp="1"/>
          </p:cNvSpPr>
          <p:nvPr>
            <p:ph type="title"/>
          </p:nvPr>
        </p:nvSpPr>
        <p:spPr>
          <a:xfrm>
            <a:off x="838200" y="801854"/>
            <a:ext cx="10515600" cy="822230"/>
          </a:xfrm>
        </p:spPr>
        <p:txBody>
          <a:bodyPr>
            <a:normAutofit/>
          </a:bodyPr>
          <a:lstStyle/>
          <a:p>
            <a:r>
              <a:rPr lang="en-US" sz="2400" dirty="0">
                <a:latin typeface="+mn-lt"/>
              </a:rPr>
              <a:t>Let us analyze continuous variables.</a:t>
            </a:r>
          </a:p>
        </p:txBody>
      </p:sp>
      <p:pic>
        <p:nvPicPr>
          <p:cNvPr id="7" name="Content Placeholder 6">
            <a:extLst>
              <a:ext uri="{FF2B5EF4-FFF2-40B4-BE49-F238E27FC236}">
                <a16:creationId xmlns:a16="http://schemas.microsoft.com/office/drawing/2014/main" id="{2D5E4916-5A84-EA9D-1BB9-A58ADF9977C8}"/>
              </a:ext>
            </a:extLst>
          </p:cNvPr>
          <p:cNvPicPr>
            <a:picLocks noGrp="1" noChangeAspect="1"/>
          </p:cNvPicPr>
          <p:nvPr>
            <p:ph idx="1"/>
          </p:nvPr>
        </p:nvPicPr>
        <p:blipFill>
          <a:blip r:embed="rId2"/>
          <a:stretch>
            <a:fillRect/>
          </a:stretch>
        </p:blipFill>
        <p:spPr>
          <a:xfrm>
            <a:off x="2804653" y="1771418"/>
            <a:ext cx="6582694" cy="3315163"/>
          </a:xfrm>
        </p:spPr>
      </p:pic>
      <p:sp>
        <p:nvSpPr>
          <p:cNvPr id="3" name="Slide Number Placeholder 2">
            <a:extLst>
              <a:ext uri="{FF2B5EF4-FFF2-40B4-BE49-F238E27FC236}">
                <a16:creationId xmlns:a16="http://schemas.microsoft.com/office/drawing/2014/main" id="{F957256C-BDDC-2F20-A6A0-E6F364479F8E}"/>
              </a:ext>
            </a:extLst>
          </p:cNvPr>
          <p:cNvSpPr>
            <a:spLocks noGrp="1"/>
          </p:cNvSpPr>
          <p:nvPr>
            <p:ph type="sldNum" sz="quarter" idx="12"/>
          </p:nvPr>
        </p:nvSpPr>
        <p:spPr/>
        <p:txBody>
          <a:bodyPr/>
          <a:lstStyle/>
          <a:p>
            <a:fld id="{8A25E180-1586-4607-9A75-971829D747E9}" type="slidenum">
              <a:rPr lang="en-US" smtClean="0"/>
              <a:t>15</a:t>
            </a:fld>
            <a:endParaRPr lang="en-US"/>
          </a:p>
        </p:txBody>
      </p:sp>
    </p:spTree>
    <p:extLst>
      <p:ext uri="{BB962C8B-B14F-4D97-AF65-F5344CB8AC3E}">
        <p14:creationId xmlns:p14="http://schemas.microsoft.com/office/powerpoint/2010/main" val="2108399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7DF621B-6F56-87C7-DD9A-54382F8E92C4}"/>
              </a:ext>
            </a:extLst>
          </p:cNvPr>
          <p:cNvPicPr>
            <a:picLocks noGrp="1" noChangeAspect="1"/>
          </p:cNvPicPr>
          <p:nvPr>
            <p:ph idx="1"/>
          </p:nvPr>
        </p:nvPicPr>
        <p:blipFill>
          <a:blip r:embed="rId3"/>
          <a:stretch>
            <a:fillRect/>
          </a:stretch>
        </p:blipFill>
        <p:spPr>
          <a:xfrm>
            <a:off x="952381" y="0"/>
            <a:ext cx="10287238" cy="6759366"/>
          </a:xfrm>
        </p:spPr>
      </p:pic>
      <p:sp>
        <p:nvSpPr>
          <p:cNvPr id="2" name="Slide Number Placeholder 1">
            <a:extLst>
              <a:ext uri="{FF2B5EF4-FFF2-40B4-BE49-F238E27FC236}">
                <a16:creationId xmlns:a16="http://schemas.microsoft.com/office/drawing/2014/main" id="{D298B67F-799E-9A13-5136-C624269514F0}"/>
              </a:ext>
            </a:extLst>
          </p:cNvPr>
          <p:cNvSpPr>
            <a:spLocks noGrp="1"/>
          </p:cNvSpPr>
          <p:nvPr>
            <p:ph type="sldNum" sz="quarter" idx="12"/>
          </p:nvPr>
        </p:nvSpPr>
        <p:spPr/>
        <p:txBody>
          <a:bodyPr/>
          <a:lstStyle/>
          <a:p>
            <a:fld id="{8A25E180-1586-4607-9A75-971829D747E9}" type="slidenum">
              <a:rPr lang="en-US" smtClean="0"/>
              <a:t>16</a:t>
            </a:fld>
            <a:endParaRPr lang="en-US"/>
          </a:p>
        </p:txBody>
      </p:sp>
    </p:spTree>
    <p:extLst>
      <p:ext uri="{BB962C8B-B14F-4D97-AF65-F5344CB8AC3E}">
        <p14:creationId xmlns:p14="http://schemas.microsoft.com/office/powerpoint/2010/main" val="1836139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406BF7D-EA10-DF79-7C56-D9B616C91905}"/>
              </a:ext>
            </a:extLst>
          </p:cNvPr>
          <p:cNvSpPr>
            <a:spLocks noGrp="1"/>
          </p:cNvSpPr>
          <p:nvPr>
            <p:ph type="subTitle" idx="1"/>
          </p:nvPr>
        </p:nvSpPr>
        <p:spPr>
          <a:xfrm>
            <a:off x="672193" y="863600"/>
            <a:ext cx="10847614" cy="5130800"/>
          </a:xfrm>
        </p:spPr>
        <p:txBody>
          <a:bodyPr>
            <a:normAutofit/>
          </a:bodyPr>
          <a:lstStyle/>
          <a:p>
            <a:r>
              <a:rPr lang="en-US" sz="2800" dirty="0">
                <a:latin typeface="+mj-lt"/>
              </a:rPr>
              <a:t>Let's carry out a mini-analysis of the presented graphs:</a:t>
            </a:r>
          </a:p>
          <a:p>
            <a:endParaRPr lang="en-US" sz="2800" dirty="0">
              <a:latin typeface="+mj-lt"/>
            </a:endParaRPr>
          </a:p>
          <a:p>
            <a:pPr marL="342900" indent="-342900">
              <a:buFont typeface="Arial" panose="020B0604020202020204" pitchFamily="34" charset="0"/>
              <a:buChar char="•"/>
            </a:pPr>
            <a:r>
              <a:rPr lang="en-US" dirty="0"/>
              <a:t>Laptop price variables are quantitative and have a relatively normal distribution with slight skews. To predict these variables, you can either use them or take the logarithm of the variable to get the best normal distribution.</a:t>
            </a:r>
          </a:p>
          <a:p>
            <a:pPr marL="342900" indent="-342900">
              <a:buFont typeface="Arial" panose="020B0604020202020204" pitchFamily="34" charset="0"/>
              <a:buChar char="•"/>
            </a:pPr>
            <a:r>
              <a:rPr lang="en-US" dirty="0"/>
              <a:t>When forecasting target variables in the ratings, reviews variables, there are very strong outliers that will need to be removed. Deleting all data outliers is ideal, but you need to remember the unspoken rule that you need to delete no more than 1% of the dataset, otherwise there is a chance of losing important information. Also, when removing outliers, it is worth remembering that there is a premium segment of laptops that can be erroneously classified as outliers. Since the ratings, reviews variables will probably correlate with the target variables, it is not worth deleting outliers.</a:t>
            </a:r>
          </a:p>
        </p:txBody>
      </p:sp>
      <p:sp>
        <p:nvSpPr>
          <p:cNvPr id="2" name="Slide Number Placeholder 1">
            <a:extLst>
              <a:ext uri="{FF2B5EF4-FFF2-40B4-BE49-F238E27FC236}">
                <a16:creationId xmlns:a16="http://schemas.microsoft.com/office/drawing/2014/main" id="{8CBBAF3D-CDB0-1BFA-FD5F-C79E12BDC9A8}"/>
              </a:ext>
            </a:extLst>
          </p:cNvPr>
          <p:cNvSpPr>
            <a:spLocks noGrp="1"/>
          </p:cNvSpPr>
          <p:nvPr>
            <p:ph type="sldNum" sz="quarter" idx="12"/>
          </p:nvPr>
        </p:nvSpPr>
        <p:spPr/>
        <p:txBody>
          <a:bodyPr/>
          <a:lstStyle/>
          <a:p>
            <a:fld id="{8A25E180-1586-4607-9A75-971829D747E9}" type="slidenum">
              <a:rPr lang="en-US" smtClean="0"/>
              <a:t>17</a:t>
            </a:fld>
            <a:endParaRPr lang="en-US"/>
          </a:p>
        </p:txBody>
      </p:sp>
    </p:spTree>
    <p:extLst>
      <p:ext uri="{BB962C8B-B14F-4D97-AF65-F5344CB8AC3E}">
        <p14:creationId xmlns:p14="http://schemas.microsoft.com/office/powerpoint/2010/main" val="3342818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E65CDA-30A5-1F4D-31C1-EF3E4D28F3E1}"/>
              </a:ext>
            </a:extLst>
          </p:cNvPr>
          <p:cNvPicPr>
            <a:picLocks noGrp="1" noChangeAspect="1"/>
          </p:cNvPicPr>
          <p:nvPr>
            <p:ph idx="1"/>
          </p:nvPr>
        </p:nvPicPr>
        <p:blipFill>
          <a:blip r:embed="rId2"/>
          <a:stretch>
            <a:fillRect/>
          </a:stretch>
        </p:blipFill>
        <p:spPr>
          <a:xfrm>
            <a:off x="5257800" y="76200"/>
            <a:ext cx="6705600" cy="6705600"/>
          </a:xfrm>
        </p:spPr>
      </p:pic>
      <p:pic>
        <p:nvPicPr>
          <p:cNvPr id="7" name="Picture 6">
            <a:extLst>
              <a:ext uri="{FF2B5EF4-FFF2-40B4-BE49-F238E27FC236}">
                <a16:creationId xmlns:a16="http://schemas.microsoft.com/office/drawing/2014/main" id="{DFCC8895-7CCD-2D39-1B48-06E4662798A2}"/>
              </a:ext>
            </a:extLst>
          </p:cNvPr>
          <p:cNvPicPr>
            <a:picLocks noChangeAspect="1"/>
          </p:cNvPicPr>
          <p:nvPr/>
        </p:nvPicPr>
        <p:blipFill>
          <a:blip r:embed="rId3"/>
          <a:stretch>
            <a:fillRect/>
          </a:stretch>
        </p:blipFill>
        <p:spPr>
          <a:xfrm>
            <a:off x="0" y="1758884"/>
            <a:ext cx="4881957" cy="823264"/>
          </a:xfrm>
          <a:prstGeom prst="rect">
            <a:avLst/>
          </a:prstGeom>
        </p:spPr>
      </p:pic>
      <p:sp>
        <p:nvSpPr>
          <p:cNvPr id="8" name="TextBox 7">
            <a:extLst>
              <a:ext uri="{FF2B5EF4-FFF2-40B4-BE49-F238E27FC236}">
                <a16:creationId xmlns:a16="http://schemas.microsoft.com/office/drawing/2014/main" id="{B0EBDDD5-1F65-3CE0-1273-079AE3DBDEE2}"/>
              </a:ext>
            </a:extLst>
          </p:cNvPr>
          <p:cNvSpPr txBox="1"/>
          <p:nvPr/>
        </p:nvSpPr>
        <p:spPr>
          <a:xfrm>
            <a:off x="457200" y="4191000"/>
            <a:ext cx="4424757" cy="1200329"/>
          </a:xfrm>
          <a:prstGeom prst="rect">
            <a:avLst/>
          </a:prstGeom>
          <a:noFill/>
        </p:spPr>
        <p:txBody>
          <a:bodyPr wrap="square" rtlCol="0">
            <a:spAutoFit/>
          </a:bodyPr>
          <a:lstStyle/>
          <a:p>
            <a:r>
              <a:rPr lang="en-US" dirty="0"/>
              <a:t>On the graphs presented, it is easy to see the linear correlation of the ratings and reviews variables. There is also a correlation between </a:t>
            </a:r>
            <a:r>
              <a:rPr lang="en-US" dirty="0" err="1"/>
              <a:t>latest_price</a:t>
            </a:r>
            <a:r>
              <a:rPr lang="en-US" dirty="0"/>
              <a:t> and </a:t>
            </a:r>
            <a:r>
              <a:rPr lang="en-US" dirty="0" err="1"/>
              <a:t>old_price</a:t>
            </a:r>
            <a:r>
              <a:rPr lang="en-US" dirty="0"/>
              <a:t>.</a:t>
            </a:r>
          </a:p>
        </p:txBody>
      </p:sp>
      <p:sp>
        <p:nvSpPr>
          <p:cNvPr id="2" name="Slide Number Placeholder 1">
            <a:extLst>
              <a:ext uri="{FF2B5EF4-FFF2-40B4-BE49-F238E27FC236}">
                <a16:creationId xmlns:a16="http://schemas.microsoft.com/office/drawing/2014/main" id="{332A6EEF-0F2D-7071-A5F0-D23D75F409ED}"/>
              </a:ext>
            </a:extLst>
          </p:cNvPr>
          <p:cNvSpPr>
            <a:spLocks noGrp="1"/>
          </p:cNvSpPr>
          <p:nvPr>
            <p:ph type="sldNum" sz="quarter" idx="12"/>
          </p:nvPr>
        </p:nvSpPr>
        <p:spPr/>
        <p:txBody>
          <a:bodyPr/>
          <a:lstStyle/>
          <a:p>
            <a:fld id="{8A25E180-1586-4607-9A75-971829D747E9}" type="slidenum">
              <a:rPr lang="en-US" smtClean="0"/>
              <a:t>18</a:t>
            </a:fld>
            <a:endParaRPr lang="en-US"/>
          </a:p>
        </p:txBody>
      </p:sp>
    </p:spTree>
    <p:extLst>
      <p:ext uri="{BB962C8B-B14F-4D97-AF65-F5344CB8AC3E}">
        <p14:creationId xmlns:p14="http://schemas.microsoft.com/office/powerpoint/2010/main" val="1550722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6E79D-19D1-EB0D-AA27-07391052447F}"/>
              </a:ext>
            </a:extLst>
          </p:cNvPr>
          <p:cNvSpPr>
            <a:spLocks noGrp="1"/>
          </p:cNvSpPr>
          <p:nvPr>
            <p:ph type="title"/>
          </p:nvPr>
        </p:nvSpPr>
        <p:spPr/>
        <p:txBody>
          <a:bodyPr>
            <a:normAutofit/>
          </a:bodyPr>
          <a:lstStyle/>
          <a:p>
            <a:r>
              <a:rPr lang="en-US" sz="2400" dirty="0">
                <a:latin typeface="+mn-lt"/>
              </a:rPr>
              <a:t>Let's analyze categorical variables.</a:t>
            </a:r>
          </a:p>
        </p:txBody>
      </p:sp>
      <p:pic>
        <p:nvPicPr>
          <p:cNvPr id="5" name="Content Placeholder 4">
            <a:extLst>
              <a:ext uri="{FF2B5EF4-FFF2-40B4-BE49-F238E27FC236}">
                <a16:creationId xmlns:a16="http://schemas.microsoft.com/office/drawing/2014/main" id="{74D813A8-F433-57C4-9E89-3546D5052B0B}"/>
              </a:ext>
            </a:extLst>
          </p:cNvPr>
          <p:cNvPicPr>
            <a:picLocks noGrp="1" noChangeAspect="1"/>
          </p:cNvPicPr>
          <p:nvPr>
            <p:ph idx="1"/>
          </p:nvPr>
        </p:nvPicPr>
        <p:blipFill>
          <a:blip r:embed="rId3"/>
          <a:stretch>
            <a:fillRect/>
          </a:stretch>
        </p:blipFill>
        <p:spPr>
          <a:xfrm>
            <a:off x="2704626" y="1690688"/>
            <a:ext cx="6782747" cy="3724795"/>
          </a:xfrm>
        </p:spPr>
      </p:pic>
      <p:sp>
        <p:nvSpPr>
          <p:cNvPr id="3" name="Slide Number Placeholder 2">
            <a:extLst>
              <a:ext uri="{FF2B5EF4-FFF2-40B4-BE49-F238E27FC236}">
                <a16:creationId xmlns:a16="http://schemas.microsoft.com/office/drawing/2014/main" id="{F106B9FD-B0CF-3874-2A5E-37F23C65D6DF}"/>
              </a:ext>
            </a:extLst>
          </p:cNvPr>
          <p:cNvSpPr>
            <a:spLocks noGrp="1"/>
          </p:cNvSpPr>
          <p:nvPr>
            <p:ph type="sldNum" sz="quarter" idx="12"/>
          </p:nvPr>
        </p:nvSpPr>
        <p:spPr/>
        <p:txBody>
          <a:bodyPr/>
          <a:lstStyle/>
          <a:p>
            <a:fld id="{8A25E180-1586-4607-9A75-971829D747E9}" type="slidenum">
              <a:rPr lang="en-US" smtClean="0"/>
              <a:t>19</a:t>
            </a:fld>
            <a:endParaRPr lang="en-US"/>
          </a:p>
        </p:txBody>
      </p:sp>
    </p:spTree>
    <p:extLst>
      <p:ext uri="{BB962C8B-B14F-4D97-AF65-F5344CB8AC3E}">
        <p14:creationId xmlns:p14="http://schemas.microsoft.com/office/powerpoint/2010/main" val="1172481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6654C77-723D-9D36-356B-D026E9843AAC}"/>
              </a:ext>
            </a:extLst>
          </p:cNvPr>
          <p:cNvSpPr>
            <a:spLocks noGrp="1"/>
          </p:cNvSpPr>
          <p:nvPr>
            <p:ph type="subTitle" idx="1"/>
          </p:nvPr>
        </p:nvSpPr>
        <p:spPr>
          <a:xfrm>
            <a:off x="0" y="1733266"/>
            <a:ext cx="12192000" cy="5124734"/>
          </a:xfrm>
        </p:spPr>
        <p:txBody>
          <a:bodyPr>
            <a:normAutofit/>
          </a:bodyPr>
          <a:lstStyle/>
          <a:p>
            <a:r>
              <a:rPr lang="en-US" sz="2400" dirty="0"/>
              <a:t>Scrapped this data from flipkart.com</a:t>
            </a:r>
          </a:p>
          <a:p>
            <a:r>
              <a:rPr lang="en-US" sz="2400" dirty="0"/>
              <a:t>used an automated chrome web extension tool called Instant Data Scrapper</a:t>
            </a:r>
          </a:p>
          <a:p>
            <a:endParaRPr lang="en-US" sz="2400" dirty="0"/>
          </a:p>
          <a:p>
            <a:r>
              <a:rPr lang="en-US" sz="2400" dirty="0"/>
              <a:t>What we will do?</a:t>
            </a:r>
          </a:p>
          <a:p>
            <a:r>
              <a:rPr lang="en-US" sz="2400" dirty="0"/>
              <a:t>Visualize this data, and prepare high-quality charts as much as </a:t>
            </a:r>
            <a:r>
              <a:rPr lang="en-US" dirty="0"/>
              <a:t>we</a:t>
            </a:r>
            <a:r>
              <a:rPr lang="en-US" sz="2400" dirty="0"/>
              <a:t> can.</a:t>
            </a:r>
          </a:p>
          <a:p>
            <a:endParaRPr lang="en-US" sz="2400" dirty="0"/>
          </a:p>
          <a:p>
            <a:r>
              <a:rPr lang="en-US" sz="2400" dirty="0"/>
              <a:t>To help us </a:t>
            </a:r>
            <a:r>
              <a:rPr lang="en-US" dirty="0"/>
              <a:t>to</a:t>
            </a:r>
            <a:r>
              <a:rPr lang="ar-DZ" dirty="0"/>
              <a:t> </a:t>
            </a:r>
            <a:r>
              <a:rPr lang="en-US" dirty="0"/>
              <a:t>take a global view at laptops and their specifications and prices,</a:t>
            </a:r>
            <a:endParaRPr lang="ar-DZ" dirty="0"/>
          </a:p>
          <a:p>
            <a:r>
              <a:rPr lang="en-US" dirty="0"/>
              <a:t>And maybe even more,</a:t>
            </a:r>
            <a:r>
              <a:rPr lang="en-US" sz="2400" dirty="0"/>
              <a:t> help us </a:t>
            </a:r>
            <a:r>
              <a:rPr lang="en-US" dirty="0"/>
              <a:t>to b</a:t>
            </a:r>
            <a:r>
              <a:rPr lang="en-US" sz="2400" dirty="0"/>
              <a:t>uild a ML model</a:t>
            </a:r>
          </a:p>
        </p:txBody>
      </p:sp>
      <p:sp>
        <p:nvSpPr>
          <p:cNvPr id="2" name="Rectangle 1">
            <a:extLst>
              <a:ext uri="{FF2B5EF4-FFF2-40B4-BE49-F238E27FC236}">
                <a16:creationId xmlns:a16="http://schemas.microsoft.com/office/drawing/2014/main" id="{ABAAB2D7-38B4-F898-30ED-35C8B1EA227C}"/>
              </a:ext>
            </a:extLst>
          </p:cNvPr>
          <p:cNvSpPr/>
          <p:nvPr/>
        </p:nvSpPr>
        <p:spPr>
          <a:xfrm>
            <a:off x="0" y="0"/>
            <a:ext cx="12192000" cy="955343"/>
          </a:xfrm>
          <a:prstGeom prst="rect">
            <a:avLst/>
          </a:prstGeom>
          <a:solidFill>
            <a:srgbClr val="944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23D854F-E078-819A-4A5C-64869B9F638E}"/>
              </a:ext>
            </a:extLst>
          </p:cNvPr>
          <p:cNvSpPr txBox="1"/>
          <p:nvPr/>
        </p:nvSpPr>
        <p:spPr>
          <a:xfrm>
            <a:off x="3695131" y="216061"/>
            <a:ext cx="5175914" cy="523220"/>
          </a:xfrm>
          <a:prstGeom prst="rect">
            <a:avLst/>
          </a:prstGeom>
          <a:noFill/>
        </p:spPr>
        <p:txBody>
          <a:bodyPr wrap="square" rtlCol="0">
            <a:spAutoFit/>
          </a:bodyPr>
          <a:lstStyle/>
          <a:p>
            <a:r>
              <a:rPr lang="en-US" sz="2800" dirty="0">
                <a:solidFill>
                  <a:schemeClr val="bg1"/>
                </a:solidFill>
              </a:rPr>
              <a:t>From where we did get this data?</a:t>
            </a:r>
          </a:p>
        </p:txBody>
      </p:sp>
      <p:sp>
        <p:nvSpPr>
          <p:cNvPr id="5" name="Slide Number Placeholder 4">
            <a:extLst>
              <a:ext uri="{FF2B5EF4-FFF2-40B4-BE49-F238E27FC236}">
                <a16:creationId xmlns:a16="http://schemas.microsoft.com/office/drawing/2014/main" id="{AF899CC8-ACCE-C28D-C2E3-CC1AC3B0A1D4}"/>
              </a:ext>
            </a:extLst>
          </p:cNvPr>
          <p:cNvSpPr>
            <a:spLocks noGrp="1"/>
          </p:cNvSpPr>
          <p:nvPr>
            <p:ph type="sldNum" sz="quarter" idx="12"/>
          </p:nvPr>
        </p:nvSpPr>
        <p:spPr/>
        <p:txBody>
          <a:bodyPr/>
          <a:lstStyle/>
          <a:p>
            <a:fld id="{8A25E180-1586-4607-9A75-971829D747E9}" type="slidenum">
              <a:rPr lang="en-US" smtClean="0"/>
              <a:t>2</a:t>
            </a:fld>
            <a:endParaRPr lang="en-US"/>
          </a:p>
        </p:txBody>
      </p:sp>
    </p:spTree>
    <p:extLst>
      <p:ext uri="{BB962C8B-B14F-4D97-AF65-F5344CB8AC3E}">
        <p14:creationId xmlns:p14="http://schemas.microsoft.com/office/powerpoint/2010/main" val="2562230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50F1254-E128-81B1-E41C-FB969D675D95}"/>
              </a:ext>
            </a:extLst>
          </p:cNvPr>
          <p:cNvPicPr>
            <a:picLocks noChangeAspect="1"/>
          </p:cNvPicPr>
          <p:nvPr/>
        </p:nvPicPr>
        <p:blipFill>
          <a:blip r:embed="rId2"/>
          <a:stretch>
            <a:fillRect/>
          </a:stretch>
        </p:blipFill>
        <p:spPr>
          <a:xfrm>
            <a:off x="6096000" y="3356579"/>
            <a:ext cx="6096000" cy="3501421"/>
          </a:xfrm>
          <a:prstGeom prst="rect">
            <a:avLst/>
          </a:prstGeom>
        </p:spPr>
      </p:pic>
      <p:pic>
        <p:nvPicPr>
          <p:cNvPr id="7" name="Content Placeholder 6">
            <a:extLst>
              <a:ext uri="{FF2B5EF4-FFF2-40B4-BE49-F238E27FC236}">
                <a16:creationId xmlns:a16="http://schemas.microsoft.com/office/drawing/2014/main" id="{E6FDDB5C-DCD3-1814-D231-418D38CD6168}"/>
              </a:ext>
            </a:extLst>
          </p:cNvPr>
          <p:cNvPicPr>
            <a:picLocks noGrp="1" noChangeAspect="1"/>
          </p:cNvPicPr>
          <p:nvPr>
            <p:ph idx="1"/>
          </p:nvPr>
        </p:nvPicPr>
        <p:blipFill>
          <a:blip r:embed="rId3"/>
          <a:stretch>
            <a:fillRect/>
          </a:stretch>
        </p:blipFill>
        <p:spPr>
          <a:xfrm>
            <a:off x="1" y="0"/>
            <a:ext cx="6553578" cy="3886950"/>
          </a:xfrm>
        </p:spPr>
      </p:pic>
      <p:sp>
        <p:nvSpPr>
          <p:cNvPr id="2" name="TextBox 1">
            <a:extLst>
              <a:ext uri="{FF2B5EF4-FFF2-40B4-BE49-F238E27FC236}">
                <a16:creationId xmlns:a16="http://schemas.microsoft.com/office/drawing/2014/main" id="{C71A1308-9954-C549-6174-6A204A9B3A36}"/>
              </a:ext>
            </a:extLst>
          </p:cNvPr>
          <p:cNvSpPr txBox="1"/>
          <p:nvPr/>
        </p:nvSpPr>
        <p:spPr>
          <a:xfrm>
            <a:off x="508000" y="4936300"/>
            <a:ext cx="4557486" cy="646331"/>
          </a:xfrm>
          <a:prstGeom prst="rect">
            <a:avLst/>
          </a:prstGeom>
          <a:noFill/>
        </p:spPr>
        <p:txBody>
          <a:bodyPr wrap="square" rtlCol="0">
            <a:spAutoFit/>
          </a:bodyPr>
          <a:lstStyle/>
          <a:p>
            <a:r>
              <a:rPr lang="en-US" dirty="0"/>
              <a:t>• The largest number of laptops are produced under the brands ASUS, DELL, HP, and Lenovo.</a:t>
            </a:r>
          </a:p>
        </p:txBody>
      </p:sp>
      <p:sp>
        <p:nvSpPr>
          <p:cNvPr id="3" name="Slide Number Placeholder 2">
            <a:extLst>
              <a:ext uri="{FF2B5EF4-FFF2-40B4-BE49-F238E27FC236}">
                <a16:creationId xmlns:a16="http://schemas.microsoft.com/office/drawing/2014/main" id="{DF34E1A6-9E9C-58B9-498A-B591FBC2070E}"/>
              </a:ext>
            </a:extLst>
          </p:cNvPr>
          <p:cNvSpPr>
            <a:spLocks noGrp="1"/>
          </p:cNvSpPr>
          <p:nvPr>
            <p:ph type="sldNum" sz="quarter" idx="12"/>
          </p:nvPr>
        </p:nvSpPr>
        <p:spPr/>
        <p:txBody>
          <a:bodyPr/>
          <a:lstStyle/>
          <a:p>
            <a:fld id="{8A25E180-1586-4607-9A75-971829D747E9}" type="slidenum">
              <a:rPr lang="en-US" smtClean="0"/>
              <a:t>20</a:t>
            </a:fld>
            <a:endParaRPr lang="en-US"/>
          </a:p>
        </p:txBody>
      </p:sp>
    </p:spTree>
    <p:extLst>
      <p:ext uri="{BB962C8B-B14F-4D97-AF65-F5344CB8AC3E}">
        <p14:creationId xmlns:p14="http://schemas.microsoft.com/office/powerpoint/2010/main" val="2923847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DB2180-25D1-4C27-CDF9-43636BC05954}"/>
              </a:ext>
            </a:extLst>
          </p:cNvPr>
          <p:cNvPicPr>
            <a:picLocks noChangeAspect="1"/>
          </p:cNvPicPr>
          <p:nvPr/>
        </p:nvPicPr>
        <p:blipFill>
          <a:blip r:embed="rId2"/>
          <a:stretch>
            <a:fillRect/>
          </a:stretch>
        </p:blipFill>
        <p:spPr>
          <a:xfrm>
            <a:off x="6096000" y="3486281"/>
            <a:ext cx="6096000" cy="3371719"/>
          </a:xfrm>
          <a:prstGeom prst="rect">
            <a:avLst/>
          </a:prstGeom>
        </p:spPr>
      </p:pic>
      <p:pic>
        <p:nvPicPr>
          <p:cNvPr id="2" name="Picture 1">
            <a:extLst>
              <a:ext uri="{FF2B5EF4-FFF2-40B4-BE49-F238E27FC236}">
                <a16:creationId xmlns:a16="http://schemas.microsoft.com/office/drawing/2014/main" id="{4DF5A3C5-F195-4E67-82EC-064B1837D2F9}"/>
              </a:ext>
            </a:extLst>
          </p:cNvPr>
          <p:cNvPicPr>
            <a:picLocks noChangeAspect="1"/>
          </p:cNvPicPr>
          <p:nvPr/>
        </p:nvPicPr>
        <p:blipFill>
          <a:blip r:embed="rId3"/>
          <a:stretch>
            <a:fillRect/>
          </a:stretch>
        </p:blipFill>
        <p:spPr>
          <a:xfrm>
            <a:off x="0" y="0"/>
            <a:ext cx="6351814" cy="4056400"/>
          </a:xfrm>
          <a:prstGeom prst="rect">
            <a:avLst/>
          </a:prstGeom>
        </p:spPr>
      </p:pic>
      <p:sp>
        <p:nvSpPr>
          <p:cNvPr id="4" name="TextBox 3">
            <a:extLst>
              <a:ext uri="{FF2B5EF4-FFF2-40B4-BE49-F238E27FC236}">
                <a16:creationId xmlns:a16="http://schemas.microsoft.com/office/drawing/2014/main" id="{FFB064DF-0343-B49C-91A0-EA237F0364EC}"/>
              </a:ext>
            </a:extLst>
          </p:cNvPr>
          <p:cNvSpPr txBox="1"/>
          <p:nvPr/>
        </p:nvSpPr>
        <p:spPr>
          <a:xfrm>
            <a:off x="914400" y="4857035"/>
            <a:ext cx="4267200" cy="1200329"/>
          </a:xfrm>
          <a:prstGeom prst="rect">
            <a:avLst/>
          </a:prstGeom>
          <a:noFill/>
        </p:spPr>
        <p:txBody>
          <a:bodyPr wrap="square" rtlCol="0">
            <a:spAutoFit/>
          </a:bodyPr>
          <a:lstStyle/>
          <a:p>
            <a:r>
              <a:rPr lang="en-US" dirty="0"/>
              <a:t>• The most common processors are Intel processors, especially Core i5, Core i7, and Core i3. This phenomenon can be explained by low price and high performance.</a:t>
            </a:r>
          </a:p>
        </p:txBody>
      </p:sp>
      <p:sp>
        <p:nvSpPr>
          <p:cNvPr id="5" name="Slide Number Placeholder 4">
            <a:extLst>
              <a:ext uri="{FF2B5EF4-FFF2-40B4-BE49-F238E27FC236}">
                <a16:creationId xmlns:a16="http://schemas.microsoft.com/office/drawing/2014/main" id="{5BE5823B-67B8-4E81-AC95-CE57679A4D41}"/>
              </a:ext>
            </a:extLst>
          </p:cNvPr>
          <p:cNvSpPr>
            <a:spLocks noGrp="1"/>
          </p:cNvSpPr>
          <p:nvPr>
            <p:ph type="sldNum" sz="quarter" idx="12"/>
          </p:nvPr>
        </p:nvSpPr>
        <p:spPr/>
        <p:txBody>
          <a:bodyPr/>
          <a:lstStyle/>
          <a:p>
            <a:fld id="{8A25E180-1586-4607-9A75-971829D747E9}" type="slidenum">
              <a:rPr lang="en-US" smtClean="0"/>
              <a:t>21</a:t>
            </a:fld>
            <a:endParaRPr lang="en-US"/>
          </a:p>
        </p:txBody>
      </p:sp>
    </p:spTree>
    <p:extLst>
      <p:ext uri="{BB962C8B-B14F-4D97-AF65-F5344CB8AC3E}">
        <p14:creationId xmlns:p14="http://schemas.microsoft.com/office/powerpoint/2010/main" val="67797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6F3CDA-7D5A-2B47-A677-141EAB1C0DDA}"/>
              </a:ext>
            </a:extLst>
          </p:cNvPr>
          <p:cNvPicPr>
            <a:picLocks noGrp="1" noChangeAspect="1"/>
          </p:cNvPicPr>
          <p:nvPr>
            <p:ph idx="1"/>
          </p:nvPr>
        </p:nvPicPr>
        <p:blipFill>
          <a:blip r:embed="rId2"/>
          <a:stretch>
            <a:fillRect/>
          </a:stretch>
        </p:blipFill>
        <p:spPr>
          <a:xfrm>
            <a:off x="0" y="-1"/>
            <a:ext cx="6456053" cy="3686629"/>
          </a:xfrm>
        </p:spPr>
      </p:pic>
      <p:pic>
        <p:nvPicPr>
          <p:cNvPr id="9" name="Picture 8">
            <a:extLst>
              <a:ext uri="{FF2B5EF4-FFF2-40B4-BE49-F238E27FC236}">
                <a16:creationId xmlns:a16="http://schemas.microsoft.com/office/drawing/2014/main" id="{2C9ED311-CF7F-6A0A-33E5-FE6E92058E99}"/>
              </a:ext>
            </a:extLst>
          </p:cNvPr>
          <p:cNvPicPr>
            <a:picLocks noChangeAspect="1"/>
          </p:cNvPicPr>
          <p:nvPr/>
        </p:nvPicPr>
        <p:blipFill>
          <a:blip r:embed="rId3"/>
          <a:stretch>
            <a:fillRect/>
          </a:stretch>
        </p:blipFill>
        <p:spPr>
          <a:xfrm>
            <a:off x="5950393" y="3294744"/>
            <a:ext cx="6241607" cy="3572782"/>
          </a:xfrm>
          <a:prstGeom prst="rect">
            <a:avLst/>
          </a:prstGeom>
        </p:spPr>
      </p:pic>
      <p:sp>
        <p:nvSpPr>
          <p:cNvPr id="3" name="TextBox 2">
            <a:extLst>
              <a:ext uri="{FF2B5EF4-FFF2-40B4-BE49-F238E27FC236}">
                <a16:creationId xmlns:a16="http://schemas.microsoft.com/office/drawing/2014/main" id="{3EA5D6A2-5457-0566-A51B-3717FEF47CA3}"/>
              </a:ext>
            </a:extLst>
          </p:cNvPr>
          <p:cNvSpPr txBox="1"/>
          <p:nvPr/>
        </p:nvSpPr>
        <p:spPr>
          <a:xfrm>
            <a:off x="551544" y="4538413"/>
            <a:ext cx="4383314" cy="1754326"/>
          </a:xfrm>
          <a:prstGeom prst="rect">
            <a:avLst/>
          </a:prstGeom>
          <a:noFill/>
        </p:spPr>
        <p:txBody>
          <a:bodyPr wrap="square" rtlCol="0">
            <a:spAutoFit/>
          </a:bodyPr>
          <a:lstStyle/>
          <a:p>
            <a:r>
              <a:rPr lang="en-US" dirty="0"/>
              <a:t>• In the </a:t>
            </a:r>
            <a:r>
              <a:rPr lang="en-US" dirty="0" err="1"/>
              <a:t>ram_gb</a:t>
            </a:r>
            <a:r>
              <a:rPr lang="en-US" dirty="0"/>
              <a:t> variable, the value of 8 Gb is the mode. This means that this amount of memory is enough for most tasks.</a:t>
            </a:r>
          </a:p>
          <a:p>
            <a:endParaRPr lang="en-US" dirty="0"/>
          </a:p>
          <a:p>
            <a:r>
              <a:rPr lang="en-US" dirty="0"/>
              <a:t>Demand creates supply:)</a:t>
            </a:r>
          </a:p>
          <a:p>
            <a:endParaRPr lang="en-US" dirty="0"/>
          </a:p>
        </p:txBody>
      </p:sp>
      <p:sp>
        <p:nvSpPr>
          <p:cNvPr id="2" name="Slide Number Placeholder 1">
            <a:extLst>
              <a:ext uri="{FF2B5EF4-FFF2-40B4-BE49-F238E27FC236}">
                <a16:creationId xmlns:a16="http://schemas.microsoft.com/office/drawing/2014/main" id="{0F8FCED9-BA1F-FB38-0A30-4FB72C7B587D}"/>
              </a:ext>
            </a:extLst>
          </p:cNvPr>
          <p:cNvSpPr>
            <a:spLocks noGrp="1"/>
          </p:cNvSpPr>
          <p:nvPr>
            <p:ph type="sldNum" sz="quarter" idx="12"/>
          </p:nvPr>
        </p:nvSpPr>
        <p:spPr/>
        <p:txBody>
          <a:bodyPr/>
          <a:lstStyle/>
          <a:p>
            <a:fld id="{8A25E180-1586-4607-9A75-971829D747E9}" type="slidenum">
              <a:rPr lang="en-US" smtClean="0"/>
              <a:t>22</a:t>
            </a:fld>
            <a:endParaRPr lang="en-US"/>
          </a:p>
        </p:txBody>
      </p:sp>
    </p:spTree>
    <p:extLst>
      <p:ext uri="{BB962C8B-B14F-4D97-AF65-F5344CB8AC3E}">
        <p14:creationId xmlns:p14="http://schemas.microsoft.com/office/powerpoint/2010/main" val="2227059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36E3BB-B1D4-3430-1793-D8970E2F3B8A}"/>
              </a:ext>
            </a:extLst>
          </p:cNvPr>
          <p:cNvPicPr>
            <a:picLocks noChangeAspect="1"/>
          </p:cNvPicPr>
          <p:nvPr/>
        </p:nvPicPr>
        <p:blipFill>
          <a:blip r:embed="rId2"/>
          <a:stretch>
            <a:fillRect/>
          </a:stretch>
        </p:blipFill>
        <p:spPr>
          <a:xfrm>
            <a:off x="0" y="0"/>
            <a:ext cx="6110378" cy="3430240"/>
          </a:xfrm>
          <a:prstGeom prst="rect">
            <a:avLst/>
          </a:prstGeom>
        </p:spPr>
      </p:pic>
      <p:pic>
        <p:nvPicPr>
          <p:cNvPr id="3" name="Picture 2">
            <a:extLst>
              <a:ext uri="{FF2B5EF4-FFF2-40B4-BE49-F238E27FC236}">
                <a16:creationId xmlns:a16="http://schemas.microsoft.com/office/drawing/2014/main" id="{54DF484F-0694-69BA-3972-429B4E52762E}"/>
              </a:ext>
            </a:extLst>
          </p:cNvPr>
          <p:cNvPicPr>
            <a:picLocks noChangeAspect="1"/>
          </p:cNvPicPr>
          <p:nvPr/>
        </p:nvPicPr>
        <p:blipFill>
          <a:blip r:embed="rId3"/>
          <a:stretch>
            <a:fillRect/>
          </a:stretch>
        </p:blipFill>
        <p:spPr>
          <a:xfrm>
            <a:off x="6081621" y="3427760"/>
            <a:ext cx="6110379" cy="3430240"/>
          </a:xfrm>
          <a:prstGeom prst="rect">
            <a:avLst/>
          </a:prstGeom>
        </p:spPr>
      </p:pic>
      <p:sp>
        <p:nvSpPr>
          <p:cNvPr id="4" name="TextBox 3">
            <a:extLst>
              <a:ext uri="{FF2B5EF4-FFF2-40B4-BE49-F238E27FC236}">
                <a16:creationId xmlns:a16="http://schemas.microsoft.com/office/drawing/2014/main" id="{016A833B-CEE3-DD0D-99D9-678FB01154D9}"/>
              </a:ext>
            </a:extLst>
          </p:cNvPr>
          <p:cNvSpPr txBox="1"/>
          <p:nvPr/>
        </p:nvSpPr>
        <p:spPr>
          <a:xfrm>
            <a:off x="6937861" y="698218"/>
            <a:ext cx="4397897" cy="2031325"/>
          </a:xfrm>
          <a:prstGeom prst="rect">
            <a:avLst/>
          </a:prstGeom>
          <a:noFill/>
        </p:spPr>
        <p:txBody>
          <a:bodyPr wrap="square" rtlCol="0">
            <a:spAutoFit/>
          </a:bodyPr>
          <a:lstStyle/>
          <a:p>
            <a:r>
              <a:rPr lang="en-US" dirty="0"/>
              <a:t>• Most laptops are sold with an SSD drive. Many manufacturers, in an effort to win in the competition, save on additional slots in laptops by installing only one storage device. Choosing such a model, for example, with a fast SSD, you risk being left without a system and without personal data. </a:t>
            </a:r>
          </a:p>
        </p:txBody>
      </p:sp>
      <p:sp>
        <p:nvSpPr>
          <p:cNvPr id="5" name="TextBox 4">
            <a:extLst>
              <a:ext uri="{FF2B5EF4-FFF2-40B4-BE49-F238E27FC236}">
                <a16:creationId xmlns:a16="http://schemas.microsoft.com/office/drawing/2014/main" id="{46585027-C083-3138-39B8-C041F61A06A8}"/>
              </a:ext>
            </a:extLst>
          </p:cNvPr>
          <p:cNvSpPr txBox="1"/>
          <p:nvPr/>
        </p:nvSpPr>
        <p:spPr>
          <a:xfrm>
            <a:off x="493417" y="4127217"/>
            <a:ext cx="5123543" cy="2031325"/>
          </a:xfrm>
          <a:prstGeom prst="rect">
            <a:avLst/>
          </a:prstGeom>
          <a:noFill/>
        </p:spPr>
        <p:txBody>
          <a:bodyPr wrap="square" rtlCol="0">
            <a:spAutoFit/>
          </a:bodyPr>
          <a:lstStyle/>
          <a:p>
            <a:r>
              <a:rPr lang="en-US" dirty="0"/>
              <a:t>The option with one HDD is also not very preferable, because. This type of media today demonstrates very low data exchange rates. Your system will be slow to boot, and applications will be annoying with the slowness of launching and processing data. Therefore, when choosing a device, give preference to the SSD + HDD dual disk system.</a:t>
            </a:r>
          </a:p>
        </p:txBody>
      </p:sp>
      <p:sp>
        <p:nvSpPr>
          <p:cNvPr id="6" name="Slide Number Placeholder 5">
            <a:extLst>
              <a:ext uri="{FF2B5EF4-FFF2-40B4-BE49-F238E27FC236}">
                <a16:creationId xmlns:a16="http://schemas.microsoft.com/office/drawing/2014/main" id="{260EAE98-CCC7-B715-4409-77C285699729}"/>
              </a:ext>
            </a:extLst>
          </p:cNvPr>
          <p:cNvSpPr>
            <a:spLocks noGrp="1"/>
          </p:cNvSpPr>
          <p:nvPr>
            <p:ph type="sldNum" sz="quarter" idx="12"/>
          </p:nvPr>
        </p:nvSpPr>
        <p:spPr/>
        <p:txBody>
          <a:bodyPr/>
          <a:lstStyle/>
          <a:p>
            <a:fld id="{8A25E180-1586-4607-9A75-971829D747E9}" type="slidenum">
              <a:rPr lang="en-US" smtClean="0"/>
              <a:t>23</a:t>
            </a:fld>
            <a:endParaRPr lang="en-US"/>
          </a:p>
        </p:txBody>
      </p:sp>
    </p:spTree>
    <p:extLst>
      <p:ext uri="{BB962C8B-B14F-4D97-AF65-F5344CB8AC3E}">
        <p14:creationId xmlns:p14="http://schemas.microsoft.com/office/powerpoint/2010/main" val="1621691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F011081-D39E-1AE2-2797-123DD0AC3A71}"/>
              </a:ext>
            </a:extLst>
          </p:cNvPr>
          <p:cNvPicPr>
            <a:picLocks noGrp="1" noChangeAspect="1"/>
          </p:cNvPicPr>
          <p:nvPr>
            <p:ph idx="1"/>
          </p:nvPr>
        </p:nvPicPr>
        <p:blipFill>
          <a:blip r:embed="rId3"/>
          <a:stretch>
            <a:fillRect/>
          </a:stretch>
        </p:blipFill>
        <p:spPr>
          <a:xfrm>
            <a:off x="174172" y="104662"/>
            <a:ext cx="6117175" cy="3442493"/>
          </a:xfrm>
        </p:spPr>
      </p:pic>
      <p:pic>
        <p:nvPicPr>
          <p:cNvPr id="7" name="Picture 6">
            <a:extLst>
              <a:ext uri="{FF2B5EF4-FFF2-40B4-BE49-F238E27FC236}">
                <a16:creationId xmlns:a16="http://schemas.microsoft.com/office/drawing/2014/main" id="{D0BEF9C9-5DDD-A8CA-65F3-EC97FD1617D0}"/>
              </a:ext>
            </a:extLst>
          </p:cNvPr>
          <p:cNvPicPr>
            <a:picLocks noChangeAspect="1"/>
          </p:cNvPicPr>
          <p:nvPr/>
        </p:nvPicPr>
        <p:blipFill>
          <a:blip r:embed="rId4"/>
          <a:stretch>
            <a:fillRect/>
          </a:stretch>
        </p:blipFill>
        <p:spPr>
          <a:xfrm>
            <a:off x="5626014" y="3297350"/>
            <a:ext cx="6391814" cy="3455988"/>
          </a:xfrm>
          <a:prstGeom prst="rect">
            <a:avLst/>
          </a:prstGeom>
        </p:spPr>
      </p:pic>
      <p:sp>
        <p:nvSpPr>
          <p:cNvPr id="2" name="TextBox 1">
            <a:extLst>
              <a:ext uri="{FF2B5EF4-FFF2-40B4-BE49-F238E27FC236}">
                <a16:creationId xmlns:a16="http://schemas.microsoft.com/office/drawing/2014/main" id="{07751C54-D34A-642D-B45A-66D38A2FCE8B}"/>
              </a:ext>
            </a:extLst>
          </p:cNvPr>
          <p:cNvSpPr txBox="1"/>
          <p:nvPr/>
        </p:nvSpPr>
        <p:spPr>
          <a:xfrm>
            <a:off x="504073" y="4411582"/>
            <a:ext cx="4354286" cy="1477328"/>
          </a:xfrm>
          <a:prstGeom prst="rect">
            <a:avLst/>
          </a:prstGeom>
          <a:noFill/>
        </p:spPr>
        <p:txBody>
          <a:bodyPr wrap="square" rtlCol="0">
            <a:spAutoFit/>
          </a:bodyPr>
          <a:lstStyle/>
          <a:p>
            <a:r>
              <a:rPr lang="en-US" dirty="0"/>
              <a:t>• The most common operating system value is Windows 64-bit. This can be explained by the simplicity and cheapness of using this system, as well as a much more extended distribution of programs.</a:t>
            </a:r>
          </a:p>
        </p:txBody>
      </p:sp>
      <p:sp>
        <p:nvSpPr>
          <p:cNvPr id="3" name="Slide Number Placeholder 2">
            <a:extLst>
              <a:ext uri="{FF2B5EF4-FFF2-40B4-BE49-F238E27FC236}">
                <a16:creationId xmlns:a16="http://schemas.microsoft.com/office/drawing/2014/main" id="{2F196852-6FD9-7687-1E34-C135C0F81835}"/>
              </a:ext>
            </a:extLst>
          </p:cNvPr>
          <p:cNvSpPr>
            <a:spLocks noGrp="1"/>
          </p:cNvSpPr>
          <p:nvPr>
            <p:ph type="sldNum" sz="quarter" idx="12"/>
          </p:nvPr>
        </p:nvSpPr>
        <p:spPr/>
        <p:txBody>
          <a:bodyPr/>
          <a:lstStyle/>
          <a:p>
            <a:fld id="{8A25E180-1586-4607-9A75-971829D747E9}" type="slidenum">
              <a:rPr lang="en-US" smtClean="0"/>
              <a:t>24</a:t>
            </a:fld>
            <a:endParaRPr lang="en-US"/>
          </a:p>
        </p:txBody>
      </p:sp>
    </p:spTree>
    <p:extLst>
      <p:ext uri="{BB962C8B-B14F-4D97-AF65-F5344CB8AC3E}">
        <p14:creationId xmlns:p14="http://schemas.microsoft.com/office/powerpoint/2010/main" val="3306130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81FF1D-582E-4D8B-2898-BD2270A11265}"/>
              </a:ext>
            </a:extLst>
          </p:cNvPr>
          <p:cNvPicPr>
            <a:picLocks noChangeAspect="1"/>
          </p:cNvPicPr>
          <p:nvPr/>
        </p:nvPicPr>
        <p:blipFill>
          <a:blip r:embed="rId2"/>
          <a:stretch>
            <a:fillRect/>
          </a:stretch>
        </p:blipFill>
        <p:spPr>
          <a:xfrm>
            <a:off x="5864954" y="3253020"/>
            <a:ext cx="6328353" cy="3604979"/>
          </a:xfrm>
          <a:prstGeom prst="rect">
            <a:avLst/>
          </a:prstGeom>
        </p:spPr>
      </p:pic>
      <p:pic>
        <p:nvPicPr>
          <p:cNvPr id="3" name="Picture 2">
            <a:extLst>
              <a:ext uri="{FF2B5EF4-FFF2-40B4-BE49-F238E27FC236}">
                <a16:creationId xmlns:a16="http://schemas.microsoft.com/office/drawing/2014/main" id="{6C7D50C4-E2D7-78DA-837B-F9CA8A359FCA}"/>
              </a:ext>
            </a:extLst>
          </p:cNvPr>
          <p:cNvPicPr>
            <a:picLocks noChangeAspect="1"/>
          </p:cNvPicPr>
          <p:nvPr/>
        </p:nvPicPr>
        <p:blipFill>
          <a:blip r:embed="rId3"/>
          <a:stretch>
            <a:fillRect/>
          </a:stretch>
        </p:blipFill>
        <p:spPr>
          <a:xfrm>
            <a:off x="0" y="0"/>
            <a:ext cx="6322783" cy="3222355"/>
          </a:xfrm>
          <a:prstGeom prst="rect">
            <a:avLst/>
          </a:prstGeom>
        </p:spPr>
      </p:pic>
      <p:pic>
        <p:nvPicPr>
          <p:cNvPr id="4" name="Picture 3">
            <a:extLst>
              <a:ext uri="{FF2B5EF4-FFF2-40B4-BE49-F238E27FC236}">
                <a16:creationId xmlns:a16="http://schemas.microsoft.com/office/drawing/2014/main" id="{F3F0F352-59C4-EB8C-67B5-7A52F4CB07CA}"/>
              </a:ext>
            </a:extLst>
          </p:cNvPr>
          <p:cNvPicPr>
            <a:picLocks noChangeAspect="1"/>
          </p:cNvPicPr>
          <p:nvPr/>
        </p:nvPicPr>
        <p:blipFill>
          <a:blip r:embed="rId4"/>
          <a:stretch>
            <a:fillRect/>
          </a:stretch>
        </p:blipFill>
        <p:spPr>
          <a:xfrm>
            <a:off x="5864954" y="0"/>
            <a:ext cx="6327046" cy="3228975"/>
          </a:xfrm>
          <a:prstGeom prst="rect">
            <a:avLst/>
          </a:prstGeom>
        </p:spPr>
      </p:pic>
      <p:pic>
        <p:nvPicPr>
          <p:cNvPr id="5" name="Picture 4">
            <a:extLst>
              <a:ext uri="{FF2B5EF4-FFF2-40B4-BE49-F238E27FC236}">
                <a16:creationId xmlns:a16="http://schemas.microsoft.com/office/drawing/2014/main" id="{F3084D18-0C21-4741-0D49-818372C162CA}"/>
              </a:ext>
            </a:extLst>
          </p:cNvPr>
          <p:cNvPicPr>
            <a:picLocks noChangeAspect="1"/>
          </p:cNvPicPr>
          <p:nvPr/>
        </p:nvPicPr>
        <p:blipFill>
          <a:blip r:embed="rId5"/>
          <a:stretch>
            <a:fillRect/>
          </a:stretch>
        </p:blipFill>
        <p:spPr>
          <a:xfrm>
            <a:off x="-48374" y="3300572"/>
            <a:ext cx="6053888" cy="3181423"/>
          </a:xfrm>
          <a:prstGeom prst="rect">
            <a:avLst/>
          </a:prstGeom>
        </p:spPr>
      </p:pic>
      <p:sp>
        <p:nvSpPr>
          <p:cNvPr id="6" name="Slide Number Placeholder 5">
            <a:extLst>
              <a:ext uri="{FF2B5EF4-FFF2-40B4-BE49-F238E27FC236}">
                <a16:creationId xmlns:a16="http://schemas.microsoft.com/office/drawing/2014/main" id="{FAED9BE0-CAF0-EC71-AD64-7BB8CB72698B}"/>
              </a:ext>
            </a:extLst>
          </p:cNvPr>
          <p:cNvSpPr>
            <a:spLocks noGrp="1"/>
          </p:cNvSpPr>
          <p:nvPr>
            <p:ph type="sldNum" sz="quarter" idx="12"/>
          </p:nvPr>
        </p:nvSpPr>
        <p:spPr/>
        <p:txBody>
          <a:bodyPr/>
          <a:lstStyle/>
          <a:p>
            <a:fld id="{8A25E180-1586-4607-9A75-971829D747E9}" type="slidenum">
              <a:rPr lang="en-US" smtClean="0"/>
              <a:t>25</a:t>
            </a:fld>
            <a:endParaRPr lang="en-US"/>
          </a:p>
        </p:txBody>
      </p:sp>
    </p:spTree>
    <p:extLst>
      <p:ext uri="{BB962C8B-B14F-4D97-AF65-F5344CB8AC3E}">
        <p14:creationId xmlns:p14="http://schemas.microsoft.com/office/powerpoint/2010/main" val="738560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90BAA1F-850F-324A-3AE7-5A820A16DB49}"/>
              </a:ext>
            </a:extLst>
          </p:cNvPr>
          <p:cNvPicPr>
            <a:picLocks noGrp="1" noChangeAspect="1"/>
          </p:cNvPicPr>
          <p:nvPr>
            <p:ph idx="1"/>
          </p:nvPr>
        </p:nvPicPr>
        <p:blipFill>
          <a:blip r:embed="rId2"/>
          <a:stretch>
            <a:fillRect/>
          </a:stretch>
        </p:blipFill>
        <p:spPr>
          <a:xfrm>
            <a:off x="-1" y="0"/>
            <a:ext cx="6096001" cy="3371719"/>
          </a:xfrm>
        </p:spPr>
      </p:pic>
      <p:pic>
        <p:nvPicPr>
          <p:cNvPr id="9" name="Picture 8">
            <a:extLst>
              <a:ext uri="{FF2B5EF4-FFF2-40B4-BE49-F238E27FC236}">
                <a16:creationId xmlns:a16="http://schemas.microsoft.com/office/drawing/2014/main" id="{923F5D0E-C57D-93C1-4E21-AF954827E4D1}"/>
              </a:ext>
            </a:extLst>
          </p:cNvPr>
          <p:cNvPicPr>
            <a:picLocks noChangeAspect="1"/>
          </p:cNvPicPr>
          <p:nvPr/>
        </p:nvPicPr>
        <p:blipFill>
          <a:blip r:embed="rId3"/>
          <a:stretch>
            <a:fillRect/>
          </a:stretch>
        </p:blipFill>
        <p:spPr>
          <a:xfrm>
            <a:off x="5938684" y="3486282"/>
            <a:ext cx="6253316" cy="3286226"/>
          </a:xfrm>
          <a:prstGeom prst="rect">
            <a:avLst/>
          </a:prstGeom>
        </p:spPr>
      </p:pic>
      <p:sp>
        <p:nvSpPr>
          <p:cNvPr id="3" name="TextBox 2">
            <a:extLst>
              <a:ext uri="{FF2B5EF4-FFF2-40B4-BE49-F238E27FC236}">
                <a16:creationId xmlns:a16="http://schemas.microsoft.com/office/drawing/2014/main" id="{38540F02-B9D1-168C-2003-150EE2244D87}"/>
              </a:ext>
            </a:extLst>
          </p:cNvPr>
          <p:cNvSpPr txBox="1"/>
          <p:nvPr/>
        </p:nvSpPr>
        <p:spPr>
          <a:xfrm>
            <a:off x="1001485" y="4390731"/>
            <a:ext cx="4093028" cy="1477328"/>
          </a:xfrm>
          <a:prstGeom prst="rect">
            <a:avLst/>
          </a:prstGeom>
          <a:noFill/>
        </p:spPr>
        <p:txBody>
          <a:bodyPr wrap="square" rtlCol="0">
            <a:spAutoFit/>
          </a:bodyPr>
          <a:lstStyle/>
          <a:p>
            <a:r>
              <a:rPr lang="en-US" dirty="0"/>
              <a:t>• The mode of the </a:t>
            </a:r>
            <a:r>
              <a:rPr lang="en-US" dirty="0" err="1"/>
              <a:t>display_size</a:t>
            </a:r>
            <a:r>
              <a:rPr lang="en-US" dirty="0"/>
              <a:t> variable is 15.6, indicating high buyer demand. This is due to the fact that these laptops are used both at work and at home.</a:t>
            </a:r>
          </a:p>
          <a:p>
            <a:endParaRPr lang="en-US" dirty="0"/>
          </a:p>
        </p:txBody>
      </p:sp>
      <p:sp>
        <p:nvSpPr>
          <p:cNvPr id="2" name="Slide Number Placeholder 1">
            <a:extLst>
              <a:ext uri="{FF2B5EF4-FFF2-40B4-BE49-F238E27FC236}">
                <a16:creationId xmlns:a16="http://schemas.microsoft.com/office/drawing/2014/main" id="{86E3F3C3-434B-ECC9-E78E-A237F11B9E23}"/>
              </a:ext>
            </a:extLst>
          </p:cNvPr>
          <p:cNvSpPr>
            <a:spLocks noGrp="1"/>
          </p:cNvSpPr>
          <p:nvPr>
            <p:ph type="sldNum" sz="quarter" idx="12"/>
          </p:nvPr>
        </p:nvSpPr>
        <p:spPr/>
        <p:txBody>
          <a:bodyPr/>
          <a:lstStyle/>
          <a:p>
            <a:fld id="{8A25E180-1586-4607-9A75-971829D747E9}" type="slidenum">
              <a:rPr lang="en-US" smtClean="0"/>
              <a:t>26</a:t>
            </a:fld>
            <a:endParaRPr lang="en-US"/>
          </a:p>
        </p:txBody>
      </p:sp>
    </p:spTree>
    <p:extLst>
      <p:ext uri="{BB962C8B-B14F-4D97-AF65-F5344CB8AC3E}">
        <p14:creationId xmlns:p14="http://schemas.microsoft.com/office/powerpoint/2010/main" val="434661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4635A2C-4F28-D73D-8726-559DB637CDCD}"/>
              </a:ext>
            </a:extLst>
          </p:cNvPr>
          <p:cNvPicPr>
            <a:picLocks noGrp="1" noChangeAspect="1"/>
          </p:cNvPicPr>
          <p:nvPr>
            <p:ph idx="1"/>
          </p:nvPr>
        </p:nvPicPr>
        <p:blipFill>
          <a:blip r:embed="rId2"/>
          <a:stretch>
            <a:fillRect/>
          </a:stretch>
        </p:blipFill>
        <p:spPr>
          <a:xfrm>
            <a:off x="1" y="0"/>
            <a:ext cx="6784258" cy="3547818"/>
          </a:xfrm>
        </p:spPr>
      </p:pic>
      <p:pic>
        <p:nvPicPr>
          <p:cNvPr id="7" name="Picture 6">
            <a:extLst>
              <a:ext uri="{FF2B5EF4-FFF2-40B4-BE49-F238E27FC236}">
                <a16:creationId xmlns:a16="http://schemas.microsoft.com/office/drawing/2014/main" id="{EFD4A299-4F70-F544-94F8-54169BA44308}"/>
              </a:ext>
            </a:extLst>
          </p:cNvPr>
          <p:cNvPicPr>
            <a:picLocks noChangeAspect="1"/>
          </p:cNvPicPr>
          <p:nvPr/>
        </p:nvPicPr>
        <p:blipFill>
          <a:blip r:embed="rId3"/>
          <a:stretch>
            <a:fillRect/>
          </a:stretch>
        </p:blipFill>
        <p:spPr>
          <a:xfrm>
            <a:off x="5512593" y="3366283"/>
            <a:ext cx="6679405" cy="3491716"/>
          </a:xfrm>
          <a:prstGeom prst="rect">
            <a:avLst/>
          </a:prstGeom>
        </p:spPr>
      </p:pic>
      <p:sp>
        <p:nvSpPr>
          <p:cNvPr id="2" name="Slide Number Placeholder 1">
            <a:extLst>
              <a:ext uri="{FF2B5EF4-FFF2-40B4-BE49-F238E27FC236}">
                <a16:creationId xmlns:a16="http://schemas.microsoft.com/office/drawing/2014/main" id="{FAC6E6FB-677A-6589-0740-26910B5243A2}"/>
              </a:ext>
            </a:extLst>
          </p:cNvPr>
          <p:cNvSpPr>
            <a:spLocks noGrp="1"/>
          </p:cNvSpPr>
          <p:nvPr>
            <p:ph type="sldNum" sz="quarter" idx="12"/>
          </p:nvPr>
        </p:nvSpPr>
        <p:spPr/>
        <p:txBody>
          <a:bodyPr/>
          <a:lstStyle/>
          <a:p>
            <a:fld id="{8A25E180-1586-4607-9A75-971829D747E9}" type="slidenum">
              <a:rPr lang="en-US" smtClean="0"/>
              <a:t>27</a:t>
            </a:fld>
            <a:endParaRPr lang="en-US"/>
          </a:p>
        </p:txBody>
      </p:sp>
    </p:spTree>
    <p:extLst>
      <p:ext uri="{BB962C8B-B14F-4D97-AF65-F5344CB8AC3E}">
        <p14:creationId xmlns:p14="http://schemas.microsoft.com/office/powerpoint/2010/main" val="3255085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1ACC6-200D-EA91-F51D-F8EE0CC2E87D}"/>
              </a:ext>
            </a:extLst>
          </p:cNvPr>
          <p:cNvSpPr>
            <a:spLocks noGrp="1"/>
          </p:cNvSpPr>
          <p:nvPr>
            <p:ph type="title"/>
          </p:nvPr>
        </p:nvSpPr>
        <p:spPr>
          <a:xfrm>
            <a:off x="838200" y="365125"/>
            <a:ext cx="4508715" cy="1932210"/>
          </a:xfrm>
        </p:spPr>
        <p:txBody>
          <a:bodyPr>
            <a:normAutofit/>
          </a:bodyPr>
          <a:lstStyle/>
          <a:p>
            <a:r>
              <a:rPr lang="en-US" sz="2400" dirty="0"/>
              <a:t>Let's analyze the 10 cheapest and 10 most expensive laptops, depending on the brand.</a:t>
            </a:r>
          </a:p>
        </p:txBody>
      </p:sp>
      <p:pic>
        <p:nvPicPr>
          <p:cNvPr id="7" name="Picture 6">
            <a:extLst>
              <a:ext uri="{FF2B5EF4-FFF2-40B4-BE49-F238E27FC236}">
                <a16:creationId xmlns:a16="http://schemas.microsoft.com/office/drawing/2014/main" id="{802ADFC1-0377-D6E0-4B76-7A0F53F51947}"/>
              </a:ext>
            </a:extLst>
          </p:cNvPr>
          <p:cNvPicPr>
            <a:picLocks noChangeAspect="1"/>
          </p:cNvPicPr>
          <p:nvPr/>
        </p:nvPicPr>
        <p:blipFill>
          <a:blip r:embed="rId2"/>
          <a:stretch>
            <a:fillRect/>
          </a:stretch>
        </p:blipFill>
        <p:spPr>
          <a:xfrm>
            <a:off x="729712" y="4219352"/>
            <a:ext cx="6173061" cy="1590897"/>
          </a:xfrm>
          <a:prstGeom prst="rect">
            <a:avLst/>
          </a:prstGeom>
        </p:spPr>
      </p:pic>
      <p:pic>
        <p:nvPicPr>
          <p:cNvPr id="3" name="Picture 2">
            <a:extLst>
              <a:ext uri="{FF2B5EF4-FFF2-40B4-BE49-F238E27FC236}">
                <a16:creationId xmlns:a16="http://schemas.microsoft.com/office/drawing/2014/main" id="{44AD09DC-C54D-1E29-CD1D-B0CEB7154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386" y="0"/>
            <a:ext cx="6581614" cy="3319856"/>
          </a:xfrm>
          <a:prstGeom prst="rect">
            <a:avLst/>
          </a:prstGeom>
        </p:spPr>
      </p:pic>
      <p:sp>
        <p:nvSpPr>
          <p:cNvPr id="4" name="Slide Number Placeholder 3">
            <a:extLst>
              <a:ext uri="{FF2B5EF4-FFF2-40B4-BE49-F238E27FC236}">
                <a16:creationId xmlns:a16="http://schemas.microsoft.com/office/drawing/2014/main" id="{C52A2EBD-3116-1CE9-1BC0-7F763A086C98}"/>
              </a:ext>
            </a:extLst>
          </p:cNvPr>
          <p:cNvSpPr>
            <a:spLocks noGrp="1"/>
          </p:cNvSpPr>
          <p:nvPr>
            <p:ph type="sldNum" sz="quarter" idx="12"/>
          </p:nvPr>
        </p:nvSpPr>
        <p:spPr/>
        <p:txBody>
          <a:bodyPr/>
          <a:lstStyle/>
          <a:p>
            <a:fld id="{8A25E180-1586-4607-9A75-971829D747E9}" type="slidenum">
              <a:rPr lang="en-US" smtClean="0"/>
              <a:t>28</a:t>
            </a:fld>
            <a:endParaRPr lang="en-US"/>
          </a:p>
        </p:txBody>
      </p:sp>
    </p:spTree>
    <p:extLst>
      <p:ext uri="{BB962C8B-B14F-4D97-AF65-F5344CB8AC3E}">
        <p14:creationId xmlns:p14="http://schemas.microsoft.com/office/powerpoint/2010/main" val="2590552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a:extLst>
              <a:ext uri="{FF2B5EF4-FFF2-40B4-BE49-F238E27FC236}">
                <a16:creationId xmlns:a16="http://schemas.microsoft.com/office/drawing/2014/main" id="{4197EBE5-F788-7AB8-FED5-B46964BE2325}"/>
              </a:ext>
            </a:extLst>
          </p:cNvPr>
          <p:cNvPicPr>
            <a:picLocks noChangeAspect="1"/>
          </p:cNvPicPr>
          <p:nvPr/>
        </p:nvPicPr>
        <p:blipFill>
          <a:blip r:embed="rId2"/>
          <a:stretch>
            <a:fillRect/>
          </a:stretch>
        </p:blipFill>
        <p:spPr>
          <a:xfrm>
            <a:off x="932586" y="1253331"/>
            <a:ext cx="10326828" cy="4351338"/>
          </a:xfrm>
          <a:prstGeom prst="rect">
            <a:avLst/>
          </a:prstGeom>
        </p:spPr>
      </p:pic>
      <p:sp>
        <p:nvSpPr>
          <p:cNvPr id="2" name="Slide Number Placeholder 1">
            <a:extLst>
              <a:ext uri="{FF2B5EF4-FFF2-40B4-BE49-F238E27FC236}">
                <a16:creationId xmlns:a16="http://schemas.microsoft.com/office/drawing/2014/main" id="{F38CA3AE-4420-CD1A-9452-05B241B80D75}"/>
              </a:ext>
            </a:extLst>
          </p:cNvPr>
          <p:cNvSpPr>
            <a:spLocks noGrp="1"/>
          </p:cNvSpPr>
          <p:nvPr>
            <p:ph type="sldNum" sz="quarter" idx="12"/>
          </p:nvPr>
        </p:nvSpPr>
        <p:spPr/>
        <p:txBody>
          <a:bodyPr/>
          <a:lstStyle/>
          <a:p>
            <a:fld id="{8A25E180-1586-4607-9A75-971829D747E9}" type="slidenum">
              <a:rPr lang="en-US" smtClean="0"/>
              <a:t>29</a:t>
            </a:fld>
            <a:endParaRPr lang="en-US"/>
          </a:p>
        </p:txBody>
      </p:sp>
    </p:spTree>
    <p:extLst>
      <p:ext uri="{BB962C8B-B14F-4D97-AF65-F5344CB8AC3E}">
        <p14:creationId xmlns:p14="http://schemas.microsoft.com/office/powerpoint/2010/main" val="1386099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24191A-9D95-F57D-2FEB-1309196B9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77048"/>
            <a:ext cx="5590476" cy="3580952"/>
          </a:xfrm>
          <a:prstGeom prst="rect">
            <a:avLst/>
          </a:prstGeom>
        </p:spPr>
      </p:pic>
      <p:sp>
        <p:nvSpPr>
          <p:cNvPr id="3" name="Subtitle 2">
            <a:extLst>
              <a:ext uri="{FF2B5EF4-FFF2-40B4-BE49-F238E27FC236}">
                <a16:creationId xmlns:a16="http://schemas.microsoft.com/office/drawing/2014/main" id="{623B999A-417A-65F0-59B3-94B0EDD2CA28}"/>
              </a:ext>
            </a:extLst>
          </p:cNvPr>
          <p:cNvSpPr>
            <a:spLocks noGrp="1"/>
          </p:cNvSpPr>
          <p:nvPr>
            <p:ph type="subTitle" idx="1"/>
          </p:nvPr>
        </p:nvSpPr>
        <p:spPr>
          <a:xfrm>
            <a:off x="1329377" y="1192125"/>
            <a:ext cx="10125204" cy="3452883"/>
          </a:xfrm>
        </p:spPr>
        <p:txBody>
          <a:bodyPr>
            <a:normAutofit/>
          </a:bodyPr>
          <a:lstStyle/>
          <a:p>
            <a:r>
              <a:rPr lang="en-US" b="0" dirty="0">
                <a:solidFill>
                  <a:srgbClr val="000000"/>
                </a:solidFill>
                <a:effectLst/>
              </a:rPr>
              <a:t>Laptop is a broader term, it applies to both laptops and notebooks, </a:t>
            </a:r>
            <a:r>
              <a:rPr lang="en-US" b="0" dirty="0" err="1">
                <a:solidFill>
                  <a:srgbClr val="000000"/>
                </a:solidFill>
                <a:effectLst/>
              </a:rPr>
              <a:t>smartbooks</a:t>
            </a:r>
            <a:r>
              <a:rPr lang="en-US" b="0" dirty="0">
                <a:solidFill>
                  <a:srgbClr val="000000"/>
                </a:solidFill>
                <a:effectLst/>
              </a:rPr>
              <a:t>.</a:t>
            </a:r>
          </a:p>
          <a:p>
            <a:br>
              <a:rPr lang="en-US" b="0" dirty="0">
                <a:solidFill>
                  <a:srgbClr val="000000"/>
                </a:solidFill>
                <a:effectLst/>
              </a:rPr>
            </a:br>
            <a:r>
              <a:rPr lang="en-US" b="0" dirty="0">
                <a:solidFill>
                  <a:srgbClr val="000000"/>
                </a:solidFill>
                <a:effectLst/>
              </a:rPr>
              <a:t>Notebooks usually include laptops, made in a folding form factor. The laptop is carried folded, this allows you to protect the screen, keyboard and touchpad during transportation. This is also due to the ease of transportation (most often, a laptop is transported in a briefcase, which allows you not to hold it in your hands, but hang it on your shoulder).</a:t>
            </a:r>
          </a:p>
        </p:txBody>
      </p:sp>
      <p:sp>
        <p:nvSpPr>
          <p:cNvPr id="5" name="TextBox 4">
            <a:extLst>
              <a:ext uri="{FF2B5EF4-FFF2-40B4-BE49-F238E27FC236}">
                <a16:creationId xmlns:a16="http://schemas.microsoft.com/office/drawing/2014/main" id="{CD1AD74B-36FA-9D52-86B6-45D230832F02}"/>
              </a:ext>
            </a:extLst>
          </p:cNvPr>
          <p:cNvSpPr txBox="1"/>
          <p:nvPr/>
        </p:nvSpPr>
        <p:spPr>
          <a:xfrm>
            <a:off x="4764186" y="5201382"/>
            <a:ext cx="6739442" cy="830997"/>
          </a:xfrm>
          <a:prstGeom prst="rect">
            <a:avLst/>
          </a:prstGeom>
          <a:noFill/>
        </p:spPr>
        <p:txBody>
          <a:bodyPr wrap="square" rtlCol="0">
            <a:spAutoFit/>
          </a:bodyPr>
          <a:lstStyle/>
          <a:p>
            <a:r>
              <a:rPr lang="en-US" sz="2400" b="0" dirty="0">
                <a:solidFill>
                  <a:srgbClr val="000000"/>
                </a:solidFill>
                <a:effectLst/>
              </a:rPr>
              <a:t>The world's main laptop manufacturers are Acer, 	Asus, MSI, Huawei, LG, DELL, Lenovo, HP.</a:t>
            </a:r>
            <a:endParaRPr lang="en-US" sz="2400" dirty="0"/>
          </a:p>
        </p:txBody>
      </p:sp>
      <p:sp>
        <p:nvSpPr>
          <p:cNvPr id="2" name="Slide Number Placeholder 1">
            <a:extLst>
              <a:ext uri="{FF2B5EF4-FFF2-40B4-BE49-F238E27FC236}">
                <a16:creationId xmlns:a16="http://schemas.microsoft.com/office/drawing/2014/main" id="{825A652E-598B-9B11-B8B4-F07E9D29E71D}"/>
              </a:ext>
            </a:extLst>
          </p:cNvPr>
          <p:cNvSpPr>
            <a:spLocks noGrp="1"/>
          </p:cNvSpPr>
          <p:nvPr>
            <p:ph type="sldNum" sz="quarter" idx="12"/>
          </p:nvPr>
        </p:nvSpPr>
        <p:spPr/>
        <p:txBody>
          <a:bodyPr/>
          <a:lstStyle/>
          <a:p>
            <a:fld id="{8A25E180-1586-4607-9A75-971829D747E9}" type="slidenum">
              <a:rPr lang="en-US" smtClean="0"/>
              <a:t>3</a:t>
            </a:fld>
            <a:endParaRPr lang="en-US"/>
          </a:p>
        </p:txBody>
      </p:sp>
    </p:spTree>
    <p:extLst>
      <p:ext uri="{BB962C8B-B14F-4D97-AF65-F5344CB8AC3E}">
        <p14:creationId xmlns:p14="http://schemas.microsoft.com/office/powerpoint/2010/main" val="955560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8FAE1C7-43D0-012A-D75C-57A71A4BE230}"/>
              </a:ext>
            </a:extLst>
          </p:cNvPr>
          <p:cNvPicPr>
            <a:picLocks noGrp="1" noChangeAspect="1"/>
          </p:cNvPicPr>
          <p:nvPr>
            <p:ph idx="1"/>
          </p:nvPr>
        </p:nvPicPr>
        <p:blipFill>
          <a:blip r:embed="rId2"/>
          <a:stretch>
            <a:fillRect/>
          </a:stretch>
        </p:blipFill>
        <p:spPr>
          <a:xfrm>
            <a:off x="958642" y="1825625"/>
            <a:ext cx="10274716" cy="4351338"/>
          </a:xfrm>
        </p:spPr>
      </p:pic>
      <p:pic>
        <p:nvPicPr>
          <p:cNvPr id="7" name="Picture 6">
            <a:extLst>
              <a:ext uri="{FF2B5EF4-FFF2-40B4-BE49-F238E27FC236}">
                <a16:creationId xmlns:a16="http://schemas.microsoft.com/office/drawing/2014/main" id="{DBC48A78-2B02-DC76-1875-45B0B51F06B8}"/>
              </a:ext>
            </a:extLst>
          </p:cNvPr>
          <p:cNvPicPr>
            <a:picLocks noChangeAspect="1"/>
          </p:cNvPicPr>
          <p:nvPr/>
        </p:nvPicPr>
        <p:blipFill>
          <a:blip r:embed="rId3"/>
          <a:stretch>
            <a:fillRect/>
          </a:stretch>
        </p:blipFill>
        <p:spPr>
          <a:xfrm>
            <a:off x="958642" y="320465"/>
            <a:ext cx="6144482" cy="1505160"/>
          </a:xfrm>
          <a:prstGeom prst="rect">
            <a:avLst/>
          </a:prstGeom>
        </p:spPr>
      </p:pic>
      <p:sp>
        <p:nvSpPr>
          <p:cNvPr id="2" name="Slide Number Placeholder 1">
            <a:extLst>
              <a:ext uri="{FF2B5EF4-FFF2-40B4-BE49-F238E27FC236}">
                <a16:creationId xmlns:a16="http://schemas.microsoft.com/office/drawing/2014/main" id="{3261E997-CBE6-5881-E6C2-6C8140DC6698}"/>
              </a:ext>
            </a:extLst>
          </p:cNvPr>
          <p:cNvSpPr>
            <a:spLocks noGrp="1"/>
          </p:cNvSpPr>
          <p:nvPr>
            <p:ph type="sldNum" sz="quarter" idx="12"/>
          </p:nvPr>
        </p:nvSpPr>
        <p:spPr/>
        <p:txBody>
          <a:bodyPr/>
          <a:lstStyle/>
          <a:p>
            <a:fld id="{8A25E180-1586-4607-9A75-971829D747E9}" type="slidenum">
              <a:rPr lang="en-US" smtClean="0"/>
              <a:t>30</a:t>
            </a:fld>
            <a:endParaRPr lang="en-US"/>
          </a:p>
        </p:txBody>
      </p:sp>
    </p:spTree>
    <p:extLst>
      <p:ext uri="{BB962C8B-B14F-4D97-AF65-F5344CB8AC3E}">
        <p14:creationId xmlns:p14="http://schemas.microsoft.com/office/powerpoint/2010/main" val="2470760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8152659-9014-6F37-C502-F1B70F1B8991}"/>
              </a:ext>
            </a:extLst>
          </p:cNvPr>
          <p:cNvPicPr>
            <a:picLocks noGrp="1" noChangeAspect="1"/>
          </p:cNvPicPr>
          <p:nvPr>
            <p:ph idx="1"/>
          </p:nvPr>
        </p:nvPicPr>
        <p:blipFill>
          <a:blip r:embed="rId2"/>
          <a:stretch>
            <a:fillRect/>
          </a:stretch>
        </p:blipFill>
        <p:spPr>
          <a:xfrm>
            <a:off x="546100" y="457324"/>
            <a:ext cx="10515600" cy="1561976"/>
          </a:xfrm>
        </p:spPr>
      </p:pic>
      <p:pic>
        <p:nvPicPr>
          <p:cNvPr id="7" name="Picture 6">
            <a:extLst>
              <a:ext uri="{FF2B5EF4-FFF2-40B4-BE49-F238E27FC236}">
                <a16:creationId xmlns:a16="http://schemas.microsoft.com/office/drawing/2014/main" id="{0EB697CA-C124-BD96-E372-BC2DC3F0279E}"/>
              </a:ext>
            </a:extLst>
          </p:cNvPr>
          <p:cNvPicPr>
            <a:picLocks noChangeAspect="1"/>
          </p:cNvPicPr>
          <p:nvPr/>
        </p:nvPicPr>
        <p:blipFill>
          <a:blip r:embed="rId3"/>
          <a:stretch>
            <a:fillRect/>
          </a:stretch>
        </p:blipFill>
        <p:spPr>
          <a:xfrm>
            <a:off x="52387" y="2019300"/>
            <a:ext cx="11858625" cy="4838700"/>
          </a:xfrm>
          <a:prstGeom prst="rect">
            <a:avLst/>
          </a:prstGeom>
        </p:spPr>
      </p:pic>
      <p:sp>
        <p:nvSpPr>
          <p:cNvPr id="2" name="Slide Number Placeholder 1">
            <a:extLst>
              <a:ext uri="{FF2B5EF4-FFF2-40B4-BE49-F238E27FC236}">
                <a16:creationId xmlns:a16="http://schemas.microsoft.com/office/drawing/2014/main" id="{EC026F58-9970-0AA2-BF08-7A592698E004}"/>
              </a:ext>
            </a:extLst>
          </p:cNvPr>
          <p:cNvSpPr>
            <a:spLocks noGrp="1"/>
          </p:cNvSpPr>
          <p:nvPr>
            <p:ph type="sldNum" sz="quarter" idx="12"/>
          </p:nvPr>
        </p:nvSpPr>
        <p:spPr/>
        <p:txBody>
          <a:bodyPr/>
          <a:lstStyle/>
          <a:p>
            <a:fld id="{8A25E180-1586-4607-9A75-971829D747E9}" type="slidenum">
              <a:rPr lang="en-US" smtClean="0"/>
              <a:t>31</a:t>
            </a:fld>
            <a:endParaRPr lang="en-US"/>
          </a:p>
        </p:txBody>
      </p:sp>
    </p:spTree>
    <p:extLst>
      <p:ext uri="{BB962C8B-B14F-4D97-AF65-F5344CB8AC3E}">
        <p14:creationId xmlns:p14="http://schemas.microsoft.com/office/powerpoint/2010/main" val="3625596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39AAFB-74B0-2B65-FC9C-6E30CFFF2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34285"/>
            <a:ext cx="12192000" cy="4417392"/>
          </a:xfrm>
          <a:prstGeom prst="rect">
            <a:avLst/>
          </a:prstGeom>
        </p:spPr>
      </p:pic>
      <p:pic>
        <p:nvPicPr>
          <p:cNvPr id="5" name="Picture 4">
            <a:extLst>
              <a:ext uri="{FF2B5EF4-FFF2-40B4-BE49-F238E27FC236}">
                <a16:creationId xmlns:a16="http://schemas.microsoft.com/office/drawing/2014/main" id="{48F6B523-837B-B1FC-3EAB-D02816FED1CB}"/>
              </a:ext>
            </a:extLst>
          </p:cNvPr>
          <p:cNvPicPr>
            <a:picLocks noChangeAspect="1"/>
          </p:cNvPicPr>
          <p:nvPr/>
        </p:nvPicPr>
        <p:blipFill>
          <a:blip r:embed="rId3"/>
          <a:stretch>
            <a:fillRect/>
          </a:stretch>
        </p:blipFill>
        <p:spPr>
          <a:xfrm>
            <a:off x="180975" y="1000705"/>
            <a:ext cx="6020640" cy="933580"/>
          </a:xfrm>
          <a:prstGeom prst="rect">
            <a:avLst/>
          </a:prstGeom>
        </p:spPr>
      </p:pic>
      <p:sp>
        <p:nvSpPr>
          <p:cNvPr id="6" name="TextBox 5">
            <a:extLst>
              <a:ext uri="{FF2B5EF4-FFF2-40B4-BE49-F238E27FC236}">
                <a16:creationId xmlns:a16="http://schemas.microsoft.com/office/drawing/2014/main" id="{9B82ABB8-9BA9-9B3E-1E05-6515BC8A46E5}"/>
              </a:ext>
            </a:extLst>
          </p:cNvPr>
          <p:cNvSpPr txBox="1"/>
          <p:nvPr/>
        </p:nvSpPr>
        <p:spPr>
          <a:xfrm>
            <a:off x="7361534" y="590332"/>
            <a:ext cx="4649491" cy="1754326"/>
          </a:xfrm>
          <a:prstGeom prst="rect">
            <a:avLst/>
          </a:prstGeom>
          <a:noFill/>
        </p:spPr>
        <p:txBody>
          <a:bodyPr wrap="square" rtlCol="0">
            <a:spAutoFit/>
          </a:bodyPr>
          <a:lstStyle/>
          <a:p>
            <a:r>
              <a:rPr lang="en-US" dirty="0"/>
              <a:t>• Acer, HP, ASUS, Lenovo, Dell, MSI, which have many models, have lots type of Processor</a:t>
            </a:r>
          </a:p>
          <a:p>
            <a:r>
              <a:rPr lang="en-US" dirty="0"/>
              <a:t>• Few-Model laptop are also have fewer type of Processor.</a:t>
            </a:r>
          </a:p>
          <a:p>
            <a:r>
              <a:rPr lang="en-US" dirty="0"/>
              <a:t>• Most brands have only one model, and have their own processor</a:t>
            </a:r>
          </a:p>
        </p:txBody>
      </p:sp>
      <p:sp>
        <p:nvSpPr>
          <p:cNvPr id="2" name="Slide Number Placeholder 1">
            <a:extLst>
              <a:ext uri="{FF2B5EF4-FFF2-40B4-BE49-F238E27FC236}">
                <a16:creationId xmlns:a16="http://schemas.microsoft.com/office/drawing/2014/main" id="{FF02EBFE-0758-F497-2586-37C5DBF758D6}"/>
              </a:ext>
            </a:extLst>
          </p:cNvPr>
          <p:cNvSpPr>
            <a:spLocks noGrp="1"/>
          </p:cNvSpPr>
          <p:nvPr>
            <p:ph type="sldNum" sz="quarter" idx="12"/>
          </p:nvPr>
        </p:nvSpPr>
        <p:spPr/>
        <p:txBody>
          <a:bodyPr/>
          <a:lstStyle/>
          <a:p>
            <a:fld id="{8A25E180-1586-4607-9A75-971829D747E9}" type="slidenum">
              <a:rPr lang="en-US" smtClean="0"/>
              <a:t>32</a:t>
            </a:fld>
            <a:endParaRPr lang="en-US"/>
          </a:p>
        </p:txBody>
      </p:sp>
    </p:spTree>
    <p:extLst>
      <p:ext uri="{BB962C8B-B14F-4D97-AF65-F5344CB8AC3E}">
        <p14:creationId xmlns:p14="http://schemas.microsoft.com/office/powerpoint/2010/main" val="349700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D7788-1A86-8067-B357-77292F09A122}"/>
              </a:ext>
            </a:extLst>
          </p:cNvPr>
          <p:cNvSpPr>
            <a:spLocks noGrp="1"/>
          </p:cNvSpPr>
          <p:nvPr>
            <p:ph type="title"/>
          </p:nvPr>
        </p:nvSpPr>
        <p:spPr>
          <a:xfrm>
            <a:off x="838200" y="113776"/>
            <a:ext cx="10515600" cy="358775"/>
          </a:xfrm>
        </p:spPr>
        <p:txBody>
          <a:bodyPr>
            <a:normAutofit fontScale="90000"/>
          </a:bodyPr>
          <a:lstStyle/>
          <a:p>
            <a:r>
              <a:rPr lang="en-US" sz="2400" dirty="0"/>
              <a:t>Let's look at the most expensive laptops using a pie chart.</a:t>
            </a:r>
          </a:p>
        </p:txBody>
      </p:sp>
      <p:pic>
        <p:nvPicPr>
          <p:cNvPr id="5" name="Content Placeholder 4">
            <a:extLst>
              <a:ext uri="{FF2B5EF4-FFF2-40B4-BE49-F238E27FC236}">
                <a16:creationId xmlns:a16="http://schemas.microsoft.com/office/drawing/2014/main" id="{4A36ED84-0DCB-C73D-7DE3-47CC2194B22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7717" r="27831"/>
          <a:stretch/>
        </p:blipFill>
        <p:spPr>
          <a:xfrm>
            <a:off x="2336800" y="1494106"/>
            <a:ext cx="6483350" cy="5284459"/>
          </a:xfrm>
        </p:spPr>
      </p:pic>
      <p:pic>
        <p:nvPicPr>
          <p:cNvPr id="7" name="Picture 6">
            <a:extLst>
              <a:ext uri="{FF2B5EF4-FFF2-40B4-BE49-F238E27FC236}">
                <a16:creationId xmlns:a16="http://schemas.microsoft.com/office/drawing/2014/main" id="{502BAD32-B5FA-DF5A-3920-771E60ADE90D}"/>
              </a:ext>
            </a:extLst>
          </p:cNvPr>
          <p:cNvPicPr>
            <a:picLocks noChangeAspect="1"/>
          </p:cNvPicPr>
          <p:nvPr/>
        </p:nvPicPr>
        <p:blipFill rotWithShape="1">
          <a:blip r:embed="rId3"/>
          <a:srcRect t="23403"/>
          <a:stretch/>
        </p:blipFill>
        <p:spPr>
          <a:xfrm>
            <a:off x="1313432" y="472551"/>
            <a:ext cx="7297168" cy="1021555"/>
          </a:xfrm>
          <a:prstGeom prst="rect">
            <a:avLst/>
          </a:prstGeom>
        </p:spPr>
      </p:pic>
      <p:sp>
        <p:nvSpPr>
          <p:cNvPr id="3" name="TextBox 2">
            <a:extLst>
              <a:ext uri="{FF2B5EF4-FFF2-40B4-BE49-F238E27FC236}">
                <a16:creationId xmlns:a16="http://schemas.microsoft.com/office/drawing/2014/main" id="{C452C6A5-8763-C7D6-A18B-3A170578691C}"/>
              </a:ext>
            </a:extLst>
          </p:cNvPr>
          <p:cNvSpPr txBox="1"/>
          <p:nvPr/>
        </p:nvSpPr>
        <p:spPr>
          <a:xfrm>
            <a:off x="9029700" y="5152980"/>
            <a:ext cx="3162300" cy="1477328"/>
          </a:xfrm>
          <a:prstGeom prst="rect">
            <a:avLst/>
          </a:prstGeom>
          <a:noFill/>
        </p:spPr>
        <p:txBody>
          <a:bodyPr wrap="square" rtlCol="0">
            <a:spAutoFit/>
          </a:bodyPr>
          <a:lstStyle/>
          <a:p>
            <a:r>
              <a:rPr lang="en-US" dirty="0"/>
              <a:t>• Some brand has only one model, like SAMSUNG, APPLE, Microsoft</a:t>
            </a:r>
          </a:p>
          <a:p>
            <a:r>
              <a:rPr lang="en-US" dirty="0"/>
              <a:t>• HP, ASUS, Lenovo, DELL, acer have the most type of model</a:t>
            </a:r>
          </a:p>
        </p:txBody>
      </p:sp>
      <p:sp>
        <p:nvSpPr>
          <p:cNvPr id="4" name="Slide Number Placeholder 3">
            <a:extLst>
              <a:ext uri="{FF2B5EF4-FFF2-40B4-BE49-F238E27FC236}">
                <a16:creationId xmlns:a16="http://schemas.microsoft.com/office/drawing/2014/main" id="{33A7CD68-F304-63AB-AD53-D00AC90E0926}"/>
              </a:ext>
            </a:extLst>
          </p:cNvPr>
          <p:cNvSpPr>
            <a:spLocks noGrp="1"/>
          </p:cNvSpPr>
          <p:nvPr>
            <p:ph type="sldNum" sz="quarter" idx="12"/>
          </p:nvPr>
        </p:nvSpPr>
        <p:spPr/>
        <p:txBody>
          <a:bodyPr/>
          <a:lstStyle/>
          <a:p>
            <a:fld id="{8A25E180-1586-4607-9A75-971829D747E9}" type="slidenum">
              <a:rPr lang="en-US" smtClean="0"/>
              <a:t>33</a:t>
            </a:fld>
            <a:endParaRPr lang="en-US"/>
          </a:p>
        </p:txBody>
      </p:sp>
    </p:spTree>
    <p:extLst>
      <p:ext uri="{BB962C8B-B14F-4D97-AF65-F5344CB8AC3E}">
        <p14:creationId xmlns:p14="http://schemas.microsoft.com/office/powerpoint/2010/main" val="1210735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69D70B-107E-7DF9-A8B9-5376FECB1DD5}"/>
              </a:ext>
            </a:extLst>
          </p:cNvPr>
          <p:cNvSpPr txBox="1"/>
          <p:nvPr/>
        </p:nvSpPr>
        <p:spPr>
          <a:xfrm>
            <a:off x="7778356" y="2097711"/>
            <a:ext cx="4413644" cy="4524315"/>
          </a:xfrm>
          <a:prstGeom prst="rect">
            <a:avLst/>
          </a:prstGeom>
          <a:noFill/>
        </p:spPr>
        <p:txBody>
          <a:bodyPr wrap="square" rtlCol="0">
            <a:spAutoFit/>
          </a:bodyPr>
          <a:lstStyle/>
          <a:p>
            <a:r>
              <a:rPr lang="en-US" dirty="0"/>
              <a:t>• More expensive of the ASUS products, and customers are more satisfied. It can assume that ASUS offer both high and low quality models.</a:t>
            </a:r>
          </a:p>
          <a:p>
            <a:r>
              <a:rPr lang="en-US" dirty="0"/>
              <a:t>• There are no relationship in price and star ratings in MSI, but its products have high and concentrated satisfaction. Maybe MSI offer only high quality model</a:t>
            </a:r>
          </a:p>
          <a:p>
            <a:r>
              <a:rPr lang="en-US" dirty="0"/>
              <a:t>• APPLE has the highest satisfaction in fewer model's brand, and its price also the highest. It can assume that Apple's customers are loyalty to their products, increasing the value of the brand.</a:t>
            </a:r>
          </a:p>
          <a:p>
            <a:r>
              <a:rPr lang="en-US" dirty="0"/>
              <a:t>• Few-model brand star rating are above 3.5, which is higher than many-model brand.</a:t>
            </a:r>
          </a:p>
          <a:p>
            <a:endParaRPr lang="en-US" dirty="0"/>
          </a:p>
        </p:txBody>
      </p:sp>
      <p:pic>
        <p:nvPicPr>
          <p:cNvPr id="6" name="Picture 5">
            <a:extLst>
              <a:ext uri="{FF2B5EF4-FFF2-40B4-BE49-F238E27FC236}">
                <a16:creationId xmlns:a16="http://schemas.microsoft.com/office/drawing/2014/main" id="{B709FE94-D551-622B-F93C-B8FB226064B4}"/>
              </a:ext>
            </a:extLst>
          </p:cNvPr>
          <p:cNvPicPr>
            <a:picLocks noChangeAspect="1"/>
          </p:cNvPicPr>
          <p:nvPr/>
        </p:nvPicPr>
        <p:blipFill>
          <a:blip r:embed="rId2"/>
          <a:stretch>
            <a:fillRect/>
          </a:stretch>
        </p:blipFill>
        <p:spPr>
          <a:xfrm>
            <a:off x="1" y="1371643"/>
            <a:ext cx="7484388" cy="4658475"/>
          </a:xfrm>
          <a:prstGeom prst="rect">
            <a:avLst/>
          </a:prstGeom>
        </p:spPr>
      </p:pic>
      <p:pic>
        <p:nvPicPr>
          <p:cNvPr id="8" name="Picture 7">
            <a:extLst>
              <a:ext uri="{FF2B5EF4-FFF2-40B4-BE49-F238E27FC236}">
                <a16:creationId xmlns:a16="http://schemas.microsoft.com/office/drawing/2014/main" id="{00E418CA-FA51-23DE-F779-A78F4E96BDE4}"/>
              </a:ext>
            </a:extLst>
          </p:cNvPr>
          <p:cNvPicPr>
            <a:picLocks noChangeAspect="1"/>
          </p:cNvPicPr>
          <p:nvPr/>
        </p:nvPicPr>
        <p:blipFill>
          <a:blip r:embed="rId3"/>
          <a:stretch>
            <a:fillRect/>
          </a:stretch>
        </p:blipFill>
        <p:spPr>
          <a:xfrm>
            <a:off x="5349923" y="0"/>
            <a:ext cx="6842077" cy="1392815"/>
          </a:xfrm>
          <a:prstGeom prst="rect">
            <a:avLst/>
          </a:prstGeom>
        </p:spPr>
      </p:pic>
      <p:sp>
        <p:nvSpPr>
          <p:cNvPr id="2" name="Slide Number Placeholder 1">
            <a:extLst>
              <a:ext uri="{FF2B5EF4-FFF2-40B4-BE49-F238E27FC236}">
                <a16:creationId xmlns:a16="http://schemas.microsoft.com/office/drawing/2014/main" id="{7E7FFF5B-BF15-3045-87C1-BC8FC2192530}"/>
              </a:ext>
            </a:extLst>
          </p:cNvPr>
          <p:cNvSpPr>
            <a:spLocks noGrp="1"/>
          </p:cNvSpPr>
          <p:nvPr>
            <p:ph type="sldNum" sz="quarter" idx="12"/>
          </p:nvPr>
        </p:nvSpPr>
        <p:spPr/>
        <p:txBody>
          <a:bodyPr/>
          <a:lstStyle/>
          <a:p>
            <a:fld id="{8A25E180-1586-4607-9A75-971829D747E9}" type="slidenum">
              <a:rPr lang="en-US" smtClean="0"/>
              <a:t>34</a:t>
            </a:fld>
            <a:endParaRPr lang="en-US"/>
          </a:p>
        </p:txBody>
      </p:sp>
    </p:spTree>
    <p:extLst>
      <p:ext uri="{BB962C8B-B14F-4D97-AF65-F5344CB8AC3E}">
        <p14:creationId xmlns:p14="http://schemas.microsoft.com/office/powerpoint/2010/main" val="563931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B24D-7038-452E-2F96-8C66247A219A}"/>
              </a:ext>
            </a:extLst>
          </p:cNvPr>
          <p:cNvSpPr>
            <a:spLocks noGrp="1"/>
          </p:cNvSpPr>
          <p:nvPr>
            <p:ph type="title"/>
          </p:nvPr>
        </p:nvSpPr>
        <p:spPr>
          <a:xfrm>
            <a:off x="215900" y="365125"/>
            <a:ext cx="11976100" cy="612775"/>
          </a:xfrm>
        </p:spPr>
        <p:txBody>
          <a:bodyPr>
            <a:noAutofit/>
          </a:bodyPr>
          <a:lstStyle/>
          <a:p>
            <a:r>
              <a:rPr lang="en-US" sz="2400" dirty="0">
                <a:latin typeface="+mn-lt"/>
              </a:rPr>
              <a:t>To compare continuous variables, we use the correlation matrix.</a:t>
            </a:r>
            <a:br>
              <a:rPr lang="en-US" sz="2400" dirty="0">
                <a:latin typeface="+mn-lt"/>
              </a:rPr>
            </a:br>
            <a:r>
              <a:rPr lang="en-US" sz="2400" dirty="0">
                <a:latin typeface="+mn-lt"/>
              </a:rPr>
              <a:t>It will also include some categorical variables.</a:t>
            </a:r>
          </a:p>
        </p:txBody>
      </p:sp>
      <p:pic>
        <p:nvPicPr>
          <p:cNvPr id="5" name="Content Placeholder 4">
            <a:extLst>
              <a:ext uri="{FF2B5EF4-FFF2-40B4-BE49-F238E27FC236}">
                <a16:creationId xmlns:a16="http://schemas.microsoft.com/office/drawing/2014/main" id="{D8F94908-D1C6-48EB-DB7B-FF04549740FC}"/>
              </a:ext>
            </a:extLst>
          </p:cNvPr>
          <p:cNvPicPr>
            <a:picLocks noGrp="1" noChangeAspect="1"/>
          </p:cNvPicPr>
          <p:nvPr>
            <p:ph idx="1"/>
          </p:nvPr>
        </p:nvPicPr>
        <p:blipFill>
          <a:blip r:embed="rId2"/>
          <a:stretch>
            <a:fillRect/>
          </a:stretch>
        </p:blipFill>
        <p:spPr>
          <a:xfrm>
            <a:off x="2114101" y="1656605"/>
            <a:ext cx="7963798" cy="3544789"/>
          </a:xfrm>
        </p:spPr>
      </p:pic>
      <p:sp>
        <p:nvSpPr>
          <p:cNvPr id="3" name="Slide Number Placeholder 2">
            <a:extLst>
              <a:ext uri="{FF2B5EF4-FFF2-40B4-BE49-F238E27FC236}">
                <a16:creationId xmlns:a16="http://schemas.microsoft.com/office/drawing/2014/main" id="{E1A72F26-AEB2-5E3B-D743-337172CFE427}"/>
              </a:ext>
            </a:extLst>
          </p:cNvPr>
          <p:cNvSpPr>
            <a:spLocks noGrp="1"/>
          </p:cNvSpPr>
          <p:nvPr>
            <p:ph type="sldNum" sz="quarter" idx="12"/>
          </p:nvPr>
        </p:nvSpPr>
        <p:spPr/>
        <p:txBody>
          <a:bodyPr/>
          <a:lstStyle/>
          <a:p>
            <a:fld id="{8A25E180-1586-4607-9A75-971829D747E9}" type="slidenum">
              <a:rPr lang="en-US" smtClean="0"/>
              <a:t>35</a:t>
            </a:fld>
            <a:endParaRPr lang="en-US"/>
          </a:p>
        </p:txBody>
      </p:sp>
    </p:spTree>
    <p:extLst>
      <p:ext uri="{BB962C8B-B14F-4D97-AF65-F5344CB8AC3E}">
        <p14:creationId xmlns:p14="http://schemas.microsoft.com/office/powerpoint/2010/main" val="2626796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F2A0C5-39C4-EAA2-1C5B-CF7159DA4D53}"/>
              </a:ext>
            </a:extLst>
          </p:cNvPr>
          <p:cNvPicPr>
            <a:picLocks noChangeAspect="1"/>
          </p:cNvPicPr>
          <p:nvPr/>
        </p:nvPicPr>
        <p:blipFill>
          <a:blip r:embed="rId2"/>
          <a:stretch>
            <a:fillRect/>
          </a:stretch>
        </p:blipFill>
        <p:spPr>
          <a:xfrm>
            <a:off x="3389672" y="0"/>
            <a:ext cx="8802328" cy="1895740"/>
          </a:xfrm>
          <a:prstGeom prst="rect">
            <a:avLst/>
          </a:prstGeom>
        </p:spPr>
      </p:pic>
      <p:sp>
        <p:nvSpPr>
          <p:cNvPr id="8" name="TextBox 7">
            <a:extLst>
              <a:ext uri="{FF2B5EF4-FFF2-40B4-BE49-F238E27FC236}">
                <a16:creationId xmlns:a16="http://schemas.microsoft.com/office/drawing/2014/main" id="{7758F0AB-77E4-D77F-C2DD-A32B96643A17}"/>
              </a:ext>
            </a:extLst>
          </p:cNvPr>
          <p:cNvSpPr txBox="1"/>
          <p:nvPr/>
        </p:nvSpPr>
        <p:spPr>
          <a:xfrm>
            <a:off x="294467" y="2484306"/>
            <a:ext cx="4974956" cy="3139321"/>
          </a:xfrm>
          <a:prstGeom prst="rect">
            <a:avLst/>
          </a:prstGeom>
          <a:noFill/>
        </p:spPr>
        <p:txBody>
          <a:bodyPr wrap="square" rtlCol="0">
            <a:spAutoFit/>
          </a:bodyPr>
          <a:lstStyle/>
          <a:p>
            <a:r>
              <a:rPr lang="en-US" dirty="0"/>
              <a:t>Conclusions from the construction of the correlation matrix:</a:t>
            </a:r>
          </a:p>
          <a:p>
            <a:pPr marL="285750" indent="-285750">
              <a:buFont typeface="Arial" panose="020B0604020202020204" pitchFamily="34" charset="0"/>
              <a:buChar char="•"/>
            </a:pPr>
            <a:r>
              <a:rPr lang="en-US" dirty="0"/>
              <a:t>the old and new prices correlate, this is not surprising :) In the future, to predict the price of a laptop, it is proposed to delete the value of the old price</a:t>
            </a:r>
          </a:p>
          <a:p>
            <a:pPr marL="285750" indent="-285750">
              <a:buFont typeface="Arial" panose="020B0604020202020204" pitchFamily="34" charset="0"/>
              <a:buChar char="•"/>
            </a:pPr>
            <a:r>
              <a:rPr lang="en-US" dirty="0"/>
              <a:t>price is largely dependent on the memory capacity of the graphics card.</a:t>
            </a:r>
          </a:p>
          <a:p>
            <a:pPr marL="285750" indent="-285750">
              <a:buFont typeface="Arial" panose="020B0604020202020204" pitchFamily="34" charset="0"/>
              <a:buChar char="•"/>
            </a:pPr>
            <a:r>
              <a:rPr lang="en-US" dirty="0"/>
              <a:t>rating and reviews are very strongly correlated and are duplicate information, it is proposed to remove the reviews.</a:t>
            </a:r>
          </a:p>
        </p:txBody>
      </p:sp>
      <p:pic>
        <p:nvPicPr>
          <p:cNvPr id="6" name="Picture 5">
            <a:extLst>
              <a:ext uri="{FF2B5EF4-FFF2-40B4-BE49-F238E27FC236}">
                <a16:creationId xmlns:a16="http://schemas.microsoft.com/office/drawing/2014/main" id="{34549B7F-D616-6FF7-5D97-27DC12EEB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8784" y="1895740"/>
            <a:ext cx="5621940" cy="4962260"/>
          </a:xfrm>
          <a:prstGeom prst="rect">
            <a:avLst/>
          </a:prstGeom>
        </p:spPr>
      </p:pic>
      <p:sp>
        <p:nvSpPr>
          <p:cNvPr id="2" name="Slide Number Placeholder 1">
            <a:extLst>
              <a:ext uri="{FF2B5EF4-FFF2-40B4-BE49-F238E27FC236}">
                <a16:creationId xmlns:a16="http://schemas.microsoft.com/office/drawing/2014/main" id="{17933F3A-D5B3-A294-5E2B-D534F77E1BC2}"/>
              </a:ext>
            </a:extLst>
          </p:cNvPr>
          <p:cNvSpPr>
            <a:spLocks noGrp="1"/>
          </p:cNvSpPr>
          <p:nvPr>
            <p:ph type="sldNum" sz="quarter" idx="12"/>
          </p:nvPr>
        </p:nvSpPr>
        <p:spPr/>
        <p:txBody>
          <a:bodyPr/>
          <a:lstStyle/>
          <a:p>
            <a:fld id="{8A25E180-1586-4607-9A75-971829D747E9}" type="slidenum">
              <a:rPr lang="en-US" smtClean="0"/>
              <a:t>36</a:t>
            </a:fld>
            <a:endParaRPr lang="en-US"/>
          </a:p>
        </p:txBody>
      </p:sp>
    </p:spTree>
    <p:extLst>
      <p:ext uri="{BB962C8B-B14F-4D97-AF65-F5344CB8AC3E}">
        <p14:creationId xmlns:p14="http://schemas.microsoft.com/office/powerpoint/2010/main" val="3799003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8251D-02B4-A569-1505-3C511415F319}"/>
              </a:ext>
            </a:extLst>
          </p:cNvPr>
          <p:cNvSpPr>
            <a:spLocks noGrp="1"/>
          </p:cNvSpPr>
          <p:nvPr>
            <p:ph type="title"/>
          </p:nvPr>
        </p:nvSpPr>
        <p:spPr>
          <a:xfrm>
            <a:off x="0" y="2715904"/>
            <a:ext cx="12192000" cy="1375877"/>
          </a:xfrm>
          <a:solidFill>
            <a:srgbClr val="8F312E"/>
          </a:solidFill>
        </p:spPr>
        <p:txBody>
          <a:bodyPr>
            <a:normAutofit/>
          </a:bodyPr>
          <a:lstStyle/>
          <a:p>
            <a:pPr algn="ctr"/>
            <a:r>
              <a:rPr lang="en-US" sz="4800" b="1" dirty="0">
                <a:solidFill>
                  <a:schemeClr val="bg1"/>
                </a:solidFill>
              </a:rPr>
              <a:t>CONCLUSIONS AND RECOMENDATIONS</a:t>
            </a:r>
          </a:p>
        </p:txBody>
      </p:sp>
      <p:sp>
        <p:nvSpPr>
          <p:cNvPr id="3" name="Slide Number Placeholder 2">
            <a:extLst>
              <a:ext uri="{FF2B5EF4-FFF2-40B4-BE49-F238E27FC236}">
                <a16:creationId xmlns:a16="http://schemas.microsoft.com/office/drawing/2014/main" id="{A1AC0E55-2CA0-184A-EF13-9C2148791982}"/>
              </a:ext>
            </a:extLst>
          </p:cNvPr>
          <p:cNvSpPr>
            <a:spLocks noGrp="1"/>
          </p:cNvSpPr>
          <p:nvPr>
            <p:ph type="sldNum" sz="quarter" idx="12"/>
          </p:nvPr>
        </p:nvSpPr>
        <p:spPr/>
        <p:txBody>
          <a:bodyPr/>
          <a:lstStyle/>
          <a:p>
            <a:fld id="{8A25E180-1586-4607-9A75-971829D747E9}" type="slidenum">
              <a:rPr lang="en-US" smtClean="0"/>
              <a:t>37</a:t>
            </a:fld>
            <a:endParaRPr lang="en-US"/>
          </a:p>
        </p:txBody>
      </p:sp>
    </p:spTree>
    <p:extLst>
      <p:ext uri="{BB962C8B-B14F-4D97-AF65-F5344CB8AC3E}">
        <p14:creationId xmlns:p14="http://schemas.microsoft.com/office/powerpoint/2010/main" val="3766034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BF7361-CD2C-8B39-B5EA-3170DD8EF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0914" y="3744685"/>
            <a:ext cx="4151086" cy="3113315"/>
          </a:xfrm>
          <a:prstGeom prst="rect">
            <a:avLst/>
          </a:prstGeom>
        </p:spPr>
      </p:pic>
      <p:sp>
        <p:nvSpPr>
          <p:cNvPr id="2" name="TextBox 1">
            <a:extLst>
              <a:ext uri="{FF2B5EF4-FFF2-40B4-BE49-F238E27FC236}">
                <a16:creationId xmlns:a16="http://schemas.microsoft.com/office/drawing/2014/main" id="{9DCDC0F5-802B-1835-2916-3DDA90E0BECE}"/>
              </a:ext>
            </a:extLst>
          </p:cNvPr>
          <p:cNvSpPr txBox="1"/>
          <p:nvPr/>
        </p:nvSpPr>
        <p:spPr>
          <a:xfrm>
            <a:off x="508000" y="0"/>
            <a:ext cx="11190514" cy="3970318"/>
          </a:xfrm>
          <a:prstGeom prst="rect">
            <a:avLst/>
          </a:prstGeom>
          <a:noFill/>
        </p:spPr>
        <p:txBody>
          <a:bodyPr wrap="square" rtlCol="0">
            <a:spAutoFit/>
          </a:bodyPr>
          <a:lstStyle/>
          <a:p>
            <a:r>
              <a:rPr lang="en-US" dirty="0"/>
              <a:t>For many, the cost of a laptop plays a decisive role, while important parameters are overlooked. As a result — regrets after the first days of operation. At the same time, even a famous brand and a high price do not guarantee that you will get what really suits you. Often, even with a huge choice, users are forced to compromise, so long as a couple or three important parameters match.</a:t>
            </a:r>
          </a:p>
          <a:p>
            <a:endParaRPr lang="en-US" dirty="0"/>
          </a:p>
          <a:p>
            <a:r>
              <a:rPr lang="en-US" dirty="0"/>
              <a:t>Therefore, first of all, it is worth deciding for what purpose you are purchasing a laptop. This will depend on the size and resolution of the screen, the processor, video card and the amount of RAM.</a:t>
            </a:r>
          </a:p>
          <a:p>
            <a:endParaRPr lang="en-US" dirty="0"/>
          </a:p>
          <a:p>
            <a:r>
              <a:rPr lang="en-US" dirty="0"/>
              <a:t>The most common problem statement is a machine for working with documents, multimedia and surfing the Internet. For these purposes, a CPU with average performance and an integrated video card is suitable. When choosing a model, many users are guided by the low price of the device, losing sight of the fact that the computer has an outdated processor with low efficiency. At first, the weak heart of the computer will demonstrate acceptable speed in office applications and when surfing the net. However, as soon as Windows runs an update in the background, a virus scan, or simply copying files to an external drive, the machine will turn into a prehistoric turtle.</a:t>
            </a:r>
          </a:p>
        </p:txBody>
      </p:sp>
      <p:sp>
        <p:nvSpPr>
          <p:cNvPr id="5" name="TextBox 4">
            <a:extLst>
              <a:ext uri="{FF2B5EF4-FFF2-40B4-BE49-F238E27FC236}">
                <a16:creationId xmlns:a16="http://schemas.microsoft.com/office/drawing/2014/main" id="{A37B40AE-E951-856E-B81C-5A9EBB220A48}"/>
              </a:ext>
            </a:extLst>
          </p:cNvPr>
          <p:cNvSpPr txBox="1"/>
          <p:nvPr/>
        </p:nvSpPr>
        <p:spPr>
          <a:xfrm>
            <a:off x="508000" y="4398496"/>
            <a:ext cx="6270171" cy="2031325"/>
          </a:xfrm>
          <a:prstGeom prst="rect">
            <a:avLst/>
          </a:prstGeom>
          <a:noFill/>
        </p:spPr>
        <p:txBody>
          <a:bodyPr wrap="square" rtlCol="0">
            <a:spAutoFit/>
          </a:bodyPr>
          <a:lstStyle/>
          <a:p>
            <a:r>
              <a:rPr lang="en-US" dirty="0"/>
              <a:t>• The Intel Core i5 and i7 CPU models will allow you to have some margin in computing power - they are used in powerful workstations and gaming mobile PCs. Also, on sale you can find laptops with Ryzen 5 processors from AMD, which have good integrated graphics on board, which is approximately on par with the GT 1030.</a:t>
            </a:r>
          </a:p>
          <a:p>
            <a:endParaRPr lang="en-US" dirty="0"/>
          </a:p>
        </p:txBody>
      </p:sp>
      <p:sp>
        <p:nvSpPr>
          <p:cNvPr id="3" name="Slide Number Placeholder 2">
            <a:extLst>
              <a:ext uri="{FF2B5EF4-FFF2-40B4-BE49-F238E27FC236}">
                <a16:creationId xmlns:a16="http://schemas.microsoft.com/office/drawing/2014/main" id="{F9ADBE9B-2D60-7BCF-2C8D-E22889DB9819}"/>
              </a:ext>
            </a:extLst>
          </p:cNvPr>
          <p:cNvSpPr>
            <a:spLocks noGrp="1"/>
          </p:cNvSpPr>
          <p:nvPr>
            <p:ph type="sldNum" sz="quarter" idx="12"/>
          </p:nvPr>
        </p:nvSpPr>
        <p:spPr/>
        <p:txBody>
          <a:bodyPr/>
          <a:lstStyle/>
          <a:p>
            <a:fld id="{8A25E180-1586-4607-9A75-971829D747E9}" type="slidenum">
              <a:rPr lang="en-US" smtClean="0"/>
              <a:t>38</a:t>
            </a:fld>
            <a:endParaRPr lang="en-US"/>
          </a:p>
        </p:txBody>
      </p:sp>
    </p:spTree>
    <p:extLst>
      <p:ext uri="{BB962C8B-B14F-4D97-AF65-F5344CB8AC3E}">
        <p14:creationId xmlns:p14="http://schemas.microsoft.com/office/powerpoint/2010/main" val="2782814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3D68B2-2A78-9007-EEF1-A182E1F36F7D}"/>
              </a:ext>
            </a:extLst>
          </p:cNvPr>
          <p:cNvSpPr txBox="1"/>
          <p:nvPr/>
        </p:nvSpPr>
        <p:spPr>
          <a:xfrm>
            <a:off x="638629" y="612844"/>
            <a:ext cx="10653485" cy="2862322"/>
          </a:xfrm>
          <a:prstGeom prst="rect">
            <a:avLst/>
          </a:prstGeom>
          <a:noFill/>
        </p:spPr>
        <p:txBody>
          <a:bodyPr wrap="square" rtlCol="0">
            <a:spAutoFit/>
          </a:bodyPr>
          <a:lstStyle/>
          <a:p>
            <a:r>
              <a:rPr lang="en-US" dirty="0"/>
              <a:t>•  Recently, manufacturers have been actively exploiting the trend of screens with 4K resolution (3840 × 2160). In my opinion, it is a mistake to succumb to marketing traps and pay attention to such offers in portable devices. The fact is that the human eye already has difficulty distinguishing pixels on a 23-inch monitor with Full HD resolution from a distance of 40 cm. At 17 or 15 inches, you definitely won’t feel an increase in image quality. At the same time, a 4K monitor will show too small elements of the Windows interface and programs, which will only cause discomfort. It should be borne in mind that a more detailed display of graphics in 4K takes resources from the video card and CPU. Therefore, the best screen resolution for a laptop is 1920x1080. If you want more, connect your computer to a large UHD monitor and enjoy an ultra-detailed picture on it.</a:t>
            </a:r>
          </a:p>
          <a:p>
            <a:endParaRPr lang="en-US" dirty="0"/>
          </a:p>
          <a:p>
            <a:endParaRPr lang="en-US" dirty="0"/>
          </a:p>
        </p:txBody>
      </p:sp>
      <p:pic>
        <p:nvPicPr>
          <p:cNvPr id="4" name="Picture 3">
            <a:extLst>
              <a:ext uri="{FF2B5EF4-FFF2-40B4-BE49-F238E27FC236}">
                <a16:creationId xmlns:a16="http://schemas.microsoft.com/office/drawing/2014/main" id="{5EB3B584-2680-BB38-21DC-BA6704B2C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2659" y="3198167"/>
            <a:ext cx="5489341" cy="3662067"/>
          </a:xfrm>
          <a:prstGeom prst="rect">
            <a:avLst/>
          </a:prstGeom>
        </p:spPr>
      </p:pic>
      <p:pic>
        <p:nvPicPr>
          <p:cNvPr id="6" name="Picture 5">
            <a:extLst>
              <a:ext uri="{FF2B5EF4-FFF2-40B4-BE49-F238E27FC236}">
                <a16:creationId xmlns:a16="http://schemas.microsoft.com/office/drawing/2014/main" id="{72C00FBB-BEDC-8F44-0F9C-4178E79161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59833"/>
            <a:ext cx="5685630" cy="3198167"/>
          </a:xfrm>
          <a:prstGeom prst="rect">
            <a:avLst/>
          </a:prstGeom>
        </p:spPr>
      </p:pic>
      <p:sp>
        <p:nvSpPr>
          <p:cNvPr id="3" name="Slide Number Placeholder 2">
            <a:extLst>
              <a:ext uri="{FF2B5EF4-FFF2-40B4-BE49-F238E27FC236}">
                <a16:creationId xmlns:a16="http://schemas.microsoft.com/office/drawing/2014/main" id="{A3372EDE-0119-EE62-AF5A-A26C9C309E76}"/>
              </a:ext>
            </a:extLst>
          </p:cNvPr>
          <p:cNvSpPr>
            <a:spLocks noGrp="1"/>
          </p:cNvSpPr>
          <p:nvPr>
            <p:ph type="sldNum" sz="quarter" idx="12"/>
          </p:nvPr>
        </p:nvSpPr>
        <p:spPr/>
        <p:txBody>
          <a:bodyPr/>
          <a:lstStyle/>
          <a:p>
            <a:fld id="{8A25E180-1586-4607-9A75-971829D747E9}" type="slidenum">
              <a:rPr lang="en-US" smtClean="0"/>
              <a:t>39</a:t>
            </a:fld>
            <a:endParaRPr lang="en-US"/>
          </a:p>
        </p:txBody>
      </p:sp>
    </p:spTree>
    <p:extLst>
      <p:ext uri="{BB962C8B-B14F-4D97-AF65-F5344CB8AC3E}">
        <p14:creationId xmlns:p14="http://schemas.microsoft.com/office/powerpoint/2010/main" val="570157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0387D-7849-1A8F-AF08-72464930F641}"/>
              </a:ext>
            </a:extLst>
          </p:cNvPr>
          <p:cNvSpPr>
            <a:spLocks noGrp="1"/>
          </p:cNvSpPr>
          <p:nvPr>
            <p:ph type="title"/>
          </p:nvPr>
        </p:nvSpPr>
        <p:spPr>
          <a:xfrm>
            <a:off x="0" y="2749756"/>
            <a:ext cx="12192000" cy="1358487"/>
          </a:xfrm>
          <a:solidFill>
            <a:srgbClr val="8F312E"/>
          </a:solidFill>
        </p:spPr>
        <p:txBody>
          <a:bodyPr>
            <a:normAutofit/>
          </a:bodyPr>
          <a:lstStyle/>
          <a:p>
            <a:pPr algn="ctr"/>
            <a:r>
              <a:rPr lang="en-US" sz="4800" b="1" dirty="0">
                <a:solidFill>
                  <a:schemeClr val="bg1"/>
                </a:solidFill>
              </a:rPr>
              <a:t>IMPORTING LIBRARIES AND LOADING DATA</a:t>
            </a:r>
          </a:p>
        </p:txBody>
      </p:sp>
      <p:sp>
        <p:nvSpPr>
          <p:cNvPr id="3" name="Slide Number Placeholder 2">
            <a:extLst>
              <a:ext uri="{FF2B5EF4-FFF2-40B4-BE49-F238E27FC236}">
                <a16:creationId xmlns:a16="http://schemas.microsoft.com/office/drawing/2014/main" id="{5573C0E6-CC4E-A2C4-3F47-6B164528614F}"/>
              </a:ext>
            </a:extLst>
          </p:cNvPr>
          <p:cNvSpPr>
            <a:spLocks noGrp="1"/>
          </p:cNvSpPr>
          <p:nvPr>
            <p:ph type="sldNum" sz="quarter" idx="12"/>
          </p:nvPr>
        </p:nvSpPr>
        <p:spPr/>
        <p:txBody>
          <a:bodyPr/>
          <a:lstStyle/>
          <a:p>
            <a:fld id="{8A25E180-1586-4607-9A75-971829D747E9}" type="slidenum">
              <a:rPr lang="en-US" smtClean="0"/>
              <a:t>4</a:t>
            </a:fld>
            <a:endParaRPr lang="en-US"/>
          </a:p>
        </p:txBody>
      </p:sp>
    </p:spTree>
    <p:extLst>
      <p:ext uri="{BB962C8B-B14F-4D97-AF65-F5344CB8AC3E}">
        <p14:creationId xmlns:p14="http://schemas.microsoft.com/office/powerpoint/2010/main" val="4074473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41637F-82D2-E112-7841-AA9A081A0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8171" y="47028"/>
            <a:ext cx="5413829" cy="3381972"/>
          </a:xfrm>
          <a:prstGeom prst="rect">
            <a:avLst/>
          </a:prstGeom>
        </p:spPr>
      </p:pic>
      <p:sp>
        <p:nvSpPr>
          <p:cNvPr id="5" name="TextBox 4">
            <a:extLst>
              <a:ext uri="{FF2B5EF4-FFF2-40B4-BE49-F238E27FC236}">
                <a16:creationId xmlns:a16="http://schemas.microsoft.com/office/drawing/2014/main" id="{BDFAD33F-CDEB-A67E-BA01-1B23B28159D0}"/>
              </a:ext>
            </a:extLst>
          </p:cNvPr>
          <p:cNvSpPr txBox="1"/>
          <p:nvPr/>
        </p:nvSpPr>
        <p:spPr>
          <a:xfrm>
            <a:off x="957944" y="4840514"/>
            <a:ext cx="10363201" cy="1754326"/>
          </a:xfrm>
          <a:prstGeom prst="rect">
            <a:avLst/>
          </a:prstGeom>
          <a:noFill/>
        </p:spPr>
        <p:txBody>
          <a:bodyPr wrap="square" rtlCol="0">
            <a:spAutoFit/>
          </a:bodyPr>
          <a:lstStyle/>
          <a:p>
            <a:r>
              <a:rPr lang="en-US" dirty="0"/>
              <a:t>• RAM Type is more important than capacity for price, DDR5 is the most expensive</a:t>
            </a:r>
          </a:p>
          <a:p>
            <a:r>
              <a:rPr lang="en-US" dirty="0"/>
              <a:t>• For office work and surfing the Web, it is desirable to have at least 4 GB of RAM. For graphics , 8 GB is enough. Complex tasks and gaming may require 16 or even 32 GB of RAM. In the latter case, it is important to have both a very productive and expensive CPU. Before buying, ask how the memory is installed - one module or two equal parts, i.e. in dual-channel mode, which somewhat speeds up data processing.</a:t>
            </a:r>
          </a:p>
          <a:p>
            <a:endParaRPr lang="en-US" dirty="0"/>
          </a:p>
        </p:txBody>
      </p:sp>
      <p:sp>
        <p:nvSpPr>
          <p:cNvPr id="2" name="TextBox 1">
            <a:extLst>
              <a:ext uri="{FF2B5EF4-FFF2-40B4-BE49-F238E27FC236}">
                <a16:creationId xmlns:a16="http://schemas.microsoft.com/office/drawing/2014/main" id="{2CFE491B-B17E-49BF-2BEE-C9EACDCE20DA}"/>
              </a:ext>
            </a:extLst>
          </p:cNvPr>
          <p:cNvSpPr txBox="1"/>
          <p:nvPr/>
        </p:nvSpPr>
        <p:spPr>
          <a:xfrm>
            <a:off x="957944" y="803798"/>
            <a:ext cx="6125028" cy="3416320"/>
          </a:xfrm>
          <a:prstGeom prst="rect">
            <a:avLst/>
          </a:prstGeom>
          <a:noFill/>
        </p:spPr>
        <p:txBody>
          <a:bodyPr wrap="square" rtlCol="0">
            <a:spAutoFit/>
          </a:bodyPr>
          <a:lstStyle/>
          <a:p>
            <a:r>
              <a:rPr lang="en-US" dirty="0"/>
              <a:t>•  Many manufacturers, in an effort to win in the competition, save on additional slots in laptops by installing only one storage device. Choosing such a model, for example, with a fast SSD, you risk being left without a system and without personal data.</a:t>
            </a:r>
          </a:p>
          <a:p>
            <a:endParaRPr lang="en-US" dirty="0"/>
          </a:p>
          <a:p>
            <a:r>
              <a:rPr lang="en-US" dirty="0"/>
              <a:t>The option with one HDD is also not very preferable, because. This type of media today demonstrates very low data exchange rates. Your system will be slow to boot, and applications will be annoying with the slowness of launching and processing data. Therefore, when choosing a device, give preference to the SSD + HDD dual disk system.</a:t>
            </a:r>
          </a:p>
          <a:p>
            <a:endParaRPr lang="en-US" dirty="0"/>
          </a:p>
        </p:txBody>
      </p:sp>
      <p:sp>
        <p:nvSpPr>
          <p:cNvPr id="3" name="Slide Number Placeholder 2">
            <a:extLst>
              <a:ext uri="{FF2B5EF4-FFF2-40B4-BE49-F238E27FC236}">
                <a16:creationId xmlns:a16="http://schemas.microsoft.com/office/drawing/2014/main" id="{83C39A8F-9958-ED7A-97B7-EB569E2E9D3E}"/>
              </a:ext>
            </a:extLst>
          </p:cNvPr>
          <p:cNvSpPr>
            <a:spLocks noGrp="1"/>
          </p:cNvSpPr>
          <p:nvPr>
            <p:ph type="sldNum" sz="quarter" idx="12"/>
          </p:nvPr>
        </p:nvSpPr>
        <p:spPr/>
        <p:txBody>
          <a:bodyPr/>
          <a:lstStyle/>
          <a:p>
            <a:fld id="{8A25E180-1586-4607-9A75-971829D747E9}" type="slidenum">
              <a:rPr lang="en-US" smtClean="0"/>
              <a:t>40</a:t>
            </a:fld>
            <a:endParaRPr lang="en-US"/>
          </a:p>
        </p:txBody>
      </p:sp>
    </p:spTree>
    <p:extLst>
      <p:ext uri="{BB962C8B-B14F-4D97-AF65-F5344CB8AC3E}">
        <p14:creationId xmlns:p14="http://schemas.microsoft.com/office/powerpoint/2010/main" val="20846350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AB50CB-F6C4-7660-C8E0-685D4B893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10107" cy="6857999"/>
          </a:xfrm>
          <a:prstGeom prst="rect">
            <a:avLst/>
          </a:prstGeom>
        </p:spPr>
      </p:pic>
      <p:sp>
        <p:nvSpPr>
          <p:cNvPr id="2" name="Slide Number Placeholder 1">
            <a:extLst>
              <a:ext uri="{FF2B5EF4-FFF2-40B4-BE49-F238E27FC236}">
                <a16:creationId xmlns:a16="http://schemas.microsoft.com/office/drawing/2014/main" id="{DBC6BA0F-2AF4-3273-89B1-A9794556CC42}"/>
              </a:ext>
            </a:extLst>
          </p:cNvPr>
          <p:cNvSpPr>
            <a:spLocks noGrp="1"/>
          </p:cNvSpPr>
          <p:nvPr>
            <p:ph type="sldNum" sz="quarter" idx="12"/>
          </p:nvPr>
        </p:nvSpPr>
        <p:spPr/>
        <p:txBody>
          <a:bodyPr/>
          <a:lstStyle/>
          <a:p>
            <a:fld id="{8A25E180-1586-4607-9A75-971829D747E9}" type="slidenum">
              <a:rPr lang="en-US" smtClean="0"/>
              <a:t>41</a:t>
            </a:fld>
            <a:endParaRPr lang="en-US"/>
          </a:p>
        </p:txBody>
      </p:sp>
    </p:spTree>
    <p:extLst>
      <p:ext uri="{BB962C8B-B14F-4D97-AF65-F5344CB8AC3E}">
        <p14:creationId xmlns:p14="http://schemas.microsoft.com/office/powerpoint/2010/main" val="2456576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15321D-4B2E-3AB4-F309-A377424D6057}"/>
              </a:ext>
            </a:extLst>
          </p:cNvPr>
          <p:cNvPicPr>
            <a:picLocks noChangeAspect="1"/>
          </p:cNvPicPr>
          <p:nvPr/>
        </p:nvPicPr>
        <p:blipFill>
          <a:blip r:embed="rId3"/>
          <a:stretch>
            <a:fillRect/>
          </a:stretch>
        </p:blipFill>
        <p:spPr>
          <a:xfrm>
            <a:off x="3005747" y="1017246"/>
            <a:ext cx="6180505" cy="4823508"/>
          </a:xfrm>
          <a:prstGeom prst="rect">
            <a:avLst/>
          </a:prstGeom>
        </p:spPr>
      </p:pic>
      <p:sp>
        <p:nvSpPr>
          <p:cNvPr id="2" name="Slide Number Placeholder 1">
            <a:extLst>
              <a:ext uri="{FF2B5EF4-FFF2-40B4-BE49-F238E27FC236}">
                <a16:creationId xmlns:a16="http://schemas.microsoft.com/office/drawing/2014/main" id="{C2028F02-14BB-7C05-6714-911F552A4D8C}"/>
              </a:ext>
            </a:extLst>
          </p:cNvPr>
          <p:cNvSpPr>
            <a:spLocks noGrp="1"/>
          </p:cNvSpPr>
          <p:nvPr>
            <p:ph type="sldNum" sz="quarter" idx="12"/>
          </p:nvPr>
        </p:nvSpPr>
        <p:spPr/>
        <p:txBody>
          <a:bodyPr/>
          <a:lstStyle/>
          <a:p>
            <a:fld id="{8A25E180-1586-4607-9A75-971829D747E9}" type="slidenum">
              <a:rPr lang="en-US" smtClean="0"/>
              <a:t>5</a:t>
            </a:fld>
            <a:endParaRPr lang="en-US"/>
          </a:p>
        </p:txBody>
      </p:sp>
    </p:spTree>
    <p:extLst>
      <p:ext uri="{BB962C8B-B14F-4D97-AF65-F5344CB8AC3E}">
        <p14:creationId xmlns:p14="http://schemas.microsoft.com/office/powerpoint/2010/main" val="4104557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BFE8D-7702-4834-4DEC-4E26B09F6475}"/>
              </a:ext>
            </a:extLst>
          </p:cNvPr>
          <p:cNvSpPr>
            <a:spLocks noGrp="1"/>
          </p:cNvSpPr>
          <p:nvPr>
            <p:ph type="title"/>
          </p:nvPr>
        </p:nvSpPr>
        <p:spPr>
          <a:xfrm>
            <a:off x="0" y="2766218"/>
            <a:ext cx="12192000" cy="1325563"/>
          </a:xfrm>
          <a:solidFill>
            <a:srgbClr val="8F312E"/>
          </a:solidFill>
        </p:spPr>
        <p:txBody>
          <a:bodyPr>
            <a:normAutofit/>
          </a:bodyPr>
          <a:lstStyle/>
          <a:p>
            <a:pPr algn="ctr"/>
            <a:r>
              <a:rPr lang="en-US" sz="4800" b="1" dirty="0">
                <a:solidFill>
                  <a:schemeClr val="bg1"/>
                </a:solidFill>
              </a:rPr>
              <a:t>DATA INFORMATION</a:t>
            </a:r>
          </a:p>
        </p:txBody>
      </p:sp>
      <p:sp>
        <p:nvSpPr>
          <p:cNvPr id="3" name="Slide Number Placeholder 2">
            <a:extLst>
              <a:ext uri="{FF2B5EF4-FFF2-40B4-BE49-F238E27FC236}">
                <a16:creationId xmlns:a16="http://schemas.microsoft.com/office/drawing/2014/main" id="{491EA490-041F-3354-5F06-859BF0D3A5BC}"/>
              </a:ext>
            </a:extLst>
          </p:cNvPr>
          <p:cNvSpPr>
            <a:spLocks noGrp="1"/>
          </p:cNvSpPr>
          <p:nvPr>
            <p:ph type="sldNum" sz="quarter" idx="12"/>
          </p:nvPr>
        </p:nvSpPr>
        <p:spPr/>
        <p:txBody>
          <a:bodyPr/>
          <a:lstStyle/>
          <a:p>
            <a:fld id="{8A25E180-1586-4607-9A75-971829D747E9}" type="slidenum">
              <a:rPr lang="en-US" smtClean="0"/>
              <a:t>6</a:t>
            </a:fld>
            <a:endParaRPr lang="en-US"/>
          </a:p>
        </p:txBody>
      </p:sp>
    </p:spTree>
    <p:extLst>
      <p:ext uri="{BB962C8B-B14F-4D97-AF65-F5344CB8AC3E}">
        <p14:creationId xmlns:p14="http://schemas.microsoft.com/office/powerpoint/2010/main" val="3190785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B2B0884-A3D6-D870-2696-091B2B06DF89}"/>
              </a:ext>
            </a:extLst>
          </p:cNvPr>
          <p:cNvPicPr>
            <a:picLocks noGrp="1" noChangeAspect="1"/>
          </p:cNvPicPr>
          <p:nvPr>
            <p:ph idx="1"/>
          </p:nvPr>
        </p:nvPicPr>
        <p:blipFill>
          <a:blip r:embed="rId2"/>
          <a:stretch>
            <a:fillRect/>
          </a:stretch>
        </p:blipFill>
        <p:spPr>
          <a:xfrm>
            <a:off x="0" y="1588794"/>
            <a:ext cx="12192000" cy="2943241"/>
          </a:xfrm>
        </p:spPr>
      </p:pic>
      <p:sp>
        <p:nvSpPr>
          <p:cNvPr id="6" name="TextBox 5">
            <a:extLst>
              <a:ext uri="{FF2B5EF4-FFF2-40B4-BE49-F238E27FC236}">
                <a16:creationId xmlns:a16="http://schemas.microsoft.com/office/drawing/2014/main" id="{C68DBCDF-5A12-75F6-EE81-FC506F349263}"/>
              </a:ext>
            </a:extLst>
          </p:cNvPr>
          <p:cNvSpPr txBox="1"/>
          <p:nvPr/>
        </p:nvSpPr>
        <p:spPr>
          <a:xfrm>
            <a:off x="596900" y="4749800"/>
            <a:ext cx="10642600" cy="369332"/>
          </a:xfrm>
          <a:prstGeom prst="rect">
            <a:avLst/>
          </a:prstGeom>
          <a:noFill/>
        </p:spPr>
        <p:txBody>
          <a:bodyPr wrap="square" rtlCol="0">
            <a:spAutoFit/>
          </a:bodyPr>
          <a:lstStyle/>
          <a:p>
            <a:r>
              <a:rPr lang="en-US"/>
              <a:t>The data are presented by 896 objects according to 23 features.</a:t>
            </a:r>
            <a:endParaRPr lang="en-US" dirty="0"/>
          </a:p>
        </p:txBody>
      </p:sp>
      <p:sp>
        <p:nvSpPr>
          <p:cNvPr id="7" name="TextBox 6">
            <a:extLst>
              <a:ext uri="{FF2B5EF4-FFF2-40B4-BE49-F238E27FC236}">
                <a16:creationId xmlns:a16="http://schemas.microsoft.com/office/drawing/2014/main" id="{476F9FBC-9388-0E6E-6FC7-9042B76ED3F4}"/>
              </a:ext>
            </a:extLst>
          </p:cNvPr>
          <p:cNvSpPr txBox="1"/>
          <p:nvPr/>
        </p:nvSpPr>
        <p:spPr>
          <a:xfrm>
            <a:off x="1790700" y="1001697"/>
            <a:ext cx="3797300" cy="369332"/>
          </a:xfrm>
          <a:prstGeom prst="rect">
            <a:avLst/>
          </a:prstGeom>
          <a:noFill/>
        </p:spPr>
        <p:txBody>
          <a:bodyPr wrap="square" rtlCol="0">
            <a:spAutoFit/>
          </a:bodyPr>
          <a:lstStyle/>
          <a:p>
            <a:r>
              <a:rPr lang="en-US" dirty="0"/>
              <a:t>Let's look at the data.</a:t>
            </a:r>
          </a:p>
        </p:txBody>
      </p:sp>
      <p:sp>
        <p:nvSpPr>
          <p:cNvPr id="2" name="Slide Number Placeholder 1">
            <a:extLst>
              <a:ext uri="{FF2B5EF4-FFF2-40B4-BE49-F238E27FC236}">
                <a16:creationId xmlns:a16="http://schemas.microsoft.com/office/drawing/2014/main" id="{255E4272-39A1-40E8-8CDE-8024375C2BE9}"/>
              </a:ext>
            </a:extLst>
          </p:cNvPr>
          <p:cNvSpPr>
            <a:spLocks noGrp="1"/>
          </p:cNvSpPr>
          <p:nvPr>
            <p:ph type="sldNum" sz="quarter" idx="12"/>
          </p:nvPr>
        </p:nvSpPr>
        <p:spPr/>
        <p:txBody>
          <a:bodyPr/>
          <a:lstStyle/>
          <a:p>
            <a:fld id="{8A25E180-1586-4607-9A75-971829D747E9}" type="slidenum">
              <a:rPr lang="en-US" smtClean="0"/>
              <a:t>7</a:t>
            </a:fld>
            <a:endParaRPr lang="en-US"/>
          </a:p>
        </p:txBody>
      </p:sp>
    </p:spTree>
    <p:extLst>
      <p:ext uri="{BB962C8B-B14F-4D97-AF65-F5344CB8AC3E}">
        <p14:creationId xmlns:p14="http://schemas.microsoft.com/office/powerpoint/2010/main" val="920180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C8582-C9E5-4963-79C0-AD4003C8AE34}"/>
              </a:ext>
            </a:extLst>
          </p:cNvPr>
          <p:cNvSpPr>
            <a:spLocks noGrp="1"/>
          </p:cNvSpPr>
          <p:nvPr>
            <p:ph type="title"/>
          </p:nvPr>
        </p:nvSpPr>
        <p:spPr>
          <a:xfrm>
            <a:off x="838200" y="365125"/>
            <a:ext cx="10515600" cy="282575"/>
          </a:xfrm>
        </p:spPr>
        <p:txBody>
          <a:bodyPr>
            <a:noAutofit/>
          </a:bodyPr>
          <a:lstStyle/>
          <a:p>
            <a:r>
              <a:rPr lang="en-US" sz="2800" dirty="0"/>
              <a:t>It is necessary to find out the number of categorical and numerical features</a:t>
            </a:r>
          </a:p>
        </p:txBody>
      </p:sp>
      <p:pic>
        <p:nvPicPr>
          <p:cNvPr id="5" name="Content Placeholder 4">
            <a:extLst>
              <a:ext uri="{FF2B5EF4-FFF2-40B4-BE49-F238E27FC236}">
                <a16:creationId xmlns:a16="http://schemas.microsoft.com/office/drawing/2014/main" id="{06F76DD2-8FC2-FEA0-AC82-91CC4E255E79}"/>
              </a:ext>
            </a:extLst>
          </p:cNvPr>
          <p:cNvPicPr>
            <a:picLocks noGrp="1" noChangeAspect="1"/>
          </p:cNvPicPr>
          <p:nvPr>
            <p:ph idx="1"/>
          </p:nvPr>
        </p:nvPicPr>
        <p:blipFill>
          <a:blip r:embed="rId2"/>
          <a:stretch>
            <a:fillRect/>
          </a:stretch>
        </p:blipFill>
        <p:spPr>
          <a:xfrm>
            <a:off x="3929687" y="754277"/>
            <a:ext cx="3895898" cy="5349445"/>
          </a:xfrm>
        </p:spPr>
      </p:pic>
      <p:sp>
        <p:nvSpPr>
          <p:cNvPr id="3" name="Slide Number Placeholder 2">
            <a:extLst>
              <a:ext uri="{FF2B5EF4-FFF2-40B4-BE49-F238E27FC236}">
                <a16:creationId xmlns:a16="http://schemas.microsoft.com/office/drawing/2014/main" id="{8B5515BE-C0A9-0CD6-101A-AE2A8FCFAAF3}"/>
              </a:ext>
            </a:extLst>
          </p:cNvPr>
          <p:cNvSpPr>
            <a:spLocks noGrp="1"/>
          </p:cNvSpPr>
          <p:nvPr>
            <p:ph type="sldNum" sz="quarter" idx="12"/>
          </p:nvPr>
        </p:nvSpPr>
        <p:spPr/>
        <p:txBody>
          <a:bodyPr/>
          <a:lstStyle/>
          <a:p>
            <a:fld id="{8A25E180-1586-4607-9A75-971829D747E9}" type="slidenum">
              <a:rPr lang="en-US" smtClean="0"/>
              <a:t>8</a:t>
            </a:fld>
            <a:endParaRPr lang="en-US"/>
          </a:p>
        </p:txBody>
      </p:sp>
    </p:spTree>
    <p:extLst>
      <p:ext uri="{BB962C8B-B14F-4D97-AF65-F5344CB8AC3E}">
        <p14:creationId xmlns:p14="http://schemas.microsoft.com/office/powerpoint/2010/main" val="368540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8FE43-7456-4B03-95CD-F142624A70B1}"/>
              </a:ext>
            </a:extLst>
          </p:cNvPr>
          <p:cNvSpPr>
            <a:spLocks noGrp="1"/>
          </p:cNvSpPr>
          <p:nvPr>
            <p:ph type="title"/>
          </p:nvPr>
        </p:nvSpPr>
        <p:spPr/>
        <p:txBody>
          <a:bodyPr>
            <a:normAutofit/>
          </a:bodyPr>
          <a:lstStyle/>
          <a:p>
            <a:r>
              <a:rPr lang="en-US" sz="2400" dirty="0">
                <a:latin typeface="+mn-lt"/>
              </a:rPr>
              <a:t>Let's look at the statistics of the dataset</a:t>
            </a:r>
          </a:p>
        </p:txBody>
      </p:sp>
      <p:pic>
        <p:nvPicPr>
          <p:cNvPr id="5" name="Content Placeholder 4">
            <a:extLst>
              <a:ext uri="{FF2B5EF4-FFF2-40B4-BE49-F238E27FC236}">
                <a16:creationId xmlns:a16="http://schemas.microsoft.com/office/drawing/2014/main" id="{1D95C77B-4E71-B645-21A8-BC9BD22206EC}"/>
              </a:ext>
            </a:extLst>
          </p:cNvPr>
          <p:cNvPicPr>
            <a:picLocks noGrp="1" noChangeAspect="1"/>
          </p:cNvPicPr>
          <p:nvPr>
            <p:ph idx="1"/>
          </p:nvPr>
        </p:nvPicPr>
        <p:blipFill>
          <a:blip r:embed="rId3"/>
          <a:stretch>
            <a:fillRect/>
          </a:stretch>
        </p:blipFill>
        <p:spPr>
          <a:xfrm>
            <a:off x="838200" y="1522015"/>
            <a:ext cx="10196267" cy="3813969"/>
          </a:xfrm>
        </p:spPr>
      </p:pic>
      <p:sp>
        <p:nvSpPr>
          <p:cNvPr id="6" name="TextBox 5">
            <a:extLst>
              <a:ext uri="{FF2B5EF4-FFF2-40B4-BE49-F238E27FC236}">
                <a16:creationId xmlns:a16="http://schemas.microsoft.com/office/drawing/2014/main" id="{ED73D238-31BA-A8C6-2421-53F9798375B0}"/>
              </a:ext>
            </a:extLst>
          </p:cNvPr>
          <p:cNvSpPr txBox="1"/>
          <p:nvPr/>
        </p:nvSpPr>
        <p:spPr>
          <a:xfrm>
            <a:off x="191728" y="5722001"/>
            <a:ext cx="12000272" cy="707886"/>
          </a:xfrm>
          <a:prstGeom prst="rect">
            <a:avLst/>
          </a:prstGeom>
          <a:noFill/>
        </p:spPr>
        <p:txBody>
          <a:bodyPr wrap="square" rtlCol="0">
            <a:spAutoFit/>
          </a:bodyPr>
          <a:lstStyle/>
          <a:p>
            <a:r>
              <a:rPr lang="en-US" sz="2000" dirty="0"/>
              <a:t>Hypothesis: There are outliers both for the minimum price values and for the maximum ones. There are also outliers in ratings and reviews, which can indicates of fake reviews to boost sales.</a:t>
            </a:r>
          </a:p>
        </p:txBody>
      </p:sp>
      <p:sp>
        <p:nvSpPr>
          <p:cNvPr id="3" name="Slide Number Placeholder 2">
            <a:extLst>
              <a:ext uri="{FF2B5EF4-FFF2-40B4-BE49-F238E27FC236}">
                <a16:creationId xmlns:a16="http://schemas.microsoft.com/office/drawing/2014/main" id="{4DA922B5-3CDB-D096-7C9F-A3F573CF9499}"/>
              </a:ext>
            </a:extLst>
          </p:cNvPr>
          <p:cNvSpPr>
            <a:spLocks noGrp="1"/>
          </p:cNvSpPr>
          <p:nvPr>
            <p:ph type="sldNum" sz="quarter" idx="12"/>
          </p:nvPr>
        </p:nvSpPr>
        <p:spPr/>
        <p:txBody>
          <a:bodyPr/>
          <a:lstStyle/>
          <a:p>
            <a:fld id="{8A25E180-1586-4607-9A75-971829D747E9}" type="slidenum">
              <a:rPr lang="en-US" smtClean="0"/>
              <a:t>9</a:t>
            </a:fld>
            <a:endParaRPr lang="en-US"/>
          </a:p>
        </p:txBody>
      </p:sp>
    </p:spTree>
    <p:extLst>
      <p:ext uri="{BB962C8B-B14F-4D97-AF65-F5344CB8AC3E}">
        <p14:creationId xmlns:p14="http://schemas.microsoft.com/office/powerpoint/2010/main" val="25886517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1081</TotalTime>
  <Words>2255</Words>
  <Application>Microsoft Office PowerPoint</Application>
  <PresentationFormat>Widescreen</PresentationFormat>
  <Paragraphs>149</Paragraphs>
  <Slides>41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Arial Rounded MT Bold</vt:lpstr>
      <vt:lpstr>Calibri</vt:lpstr>
      <vt:lpstr>Calibri Light</vt:lpstr>
      <vt:lpstr>Forte</vt:lpstr>
      <vt:lpstr>Showcard Gothic</vt:lpstr>
      <vt:lpstr>Söhne</vt:lpstr>
      <vt:lpstr>Office Theme</vt:lpstr>
      <vt:lpstr>PowerPoint Presentation</vt:lpstr>
      <vt:lpstr>PowerPoint Presentation</vt:lpstr>
      <vt:lpstr>PowerPoint Presentation</vt:lpstr>
      <vt:lpstr>IMPORTING LIBRARIES AND LOADING DATA</vt:lpstr>
      <vt:lpstr>PowerPoint Presentation</vt:lpstr>
      <vt:lpstr>DATA INFORMATION</vt:lpstr>
      <vt:lpstr>PowerPoint Presentation</vt:lpstr>
      <vt:lpstr>It is necessary to find out the number of categorical and numerical features</vt:lpstr>
      <vt:lpstr>Let's look at the statistics of the dataset</vt:lpstr>
      <vt:lpstr>EXPLORATORY DATA ANALYSIS</vt:lpstr>
      <vt:lpstr>Let's check the information for gaps.</vt:lpstr>
      <vt:lpstr>Check the dataset for duplicates.</vt:lpstr>
      <vt:lpstr>PowerPoint Presentation</vt:lpstr>
      <vt:lpstr>Let's separate the continuous variables from the categorical ones and do the analysis.</vt:lpstr>
      <vt:lpstr>Let us analyze continuous variables.</vt:lpstr>
      <vt:lpstr>PowerPoint Presentation</vt:lpstr>
      <vt:lpstr>PowerPoint Presentation</vt:lpstr>
      <vt:lpstr>PowerPoint Presentation</vt:lpstr>
      <vt:lpstr>Let's analyze categorical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analyze the 10 cheapest and 10 most expensive laptops, depending on the brand.</vt:lpstr>
      <vt:lpstr>PowerPoint Presentation</vt:lpstr>
      <vt:lpstr>PowerPoint Presentation</vt:lpstr>
      <vt:lpstr>PowerPoint Presentation</vt:lpstr>
      <vt:lpstr>PowerPoint Presentation</vt:lpstr>
      <vt:lpstr>Let's look at the most expensive laptops using a pie chart.</vt:lpstr>
      <vt:lpstr>PowerPoint Presentation</vt:lpstr>
      <vt:lpstr>To compare continuous variables, we use the correlation matrix. It will also include some categorical variables.</vt:lpstr>
      <vt:lpstr>PowerPoint Presentation</vt:lpstr>
      <vt:lpstr>CONCLUSIONS AND RECOMENDATIONS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ISLA</dc:creator>
  <cp:lastModifiedBy>ISLA</cp:lastModifiedBy>
  <cp:revision>20</cp:revision>
  <dcterms:created xsi:type="dcterms:W3CDTF">2022-12-16T20:54:24Z</dcterms:created>
  <dcterms:modified xsi:type="dcterms:W3CDTF">2023-01-17T10:25:59Z</dcterms:modified>
</cp:coreProperties>
</file>